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6" r:id="rId1"/>
  </p:sldMasterIdLst>
  <p:notesMasterIdLst>
    <p:notesMasterId r:id="rId38"/>
  </p:notesMasterIdLst>
  <p:sldIdLst>
    <p:sldId id="330" r:id="rId2"/>
    <p:sldId id="335" r:id="rId3"/>
    <p:sldId id="336" r:id="rId4"/>
    <p:sldId id="334" r:id="rId5"/>
    <p:sldId id="268" r:id="rId6"/>
    <p:sldId id="263" r:id="rId7"/>
    <p:sldId id="279" r:id="rId8"/>
    <p:sldId id="285" r:id="rId9"/>
    <p:sldId id="300" r:id="rId10"/>
    <p:sldId id="286" r:id="rId11"/>
    <p:sldId id="287" r:id="rId12"/>
    <p:sldId id="274" r:id="rId13"/>
    <p:sldId id="333" r:id="rId14"/>
    <p:sldId id="266" r:id="rId15"/>
    <p:sldId id="307" r:id="rId16"/>
    <p:sldId id="305" r:id="rId17"/>
    <p:sldId id="306" r:id="rId18"/>
    <p:sldId id="308" r:id="rId19"/>
    <p:sldId id="309" r:id="rId20"/>
    <p:sldId id="310" r:id="rId21"/>
    <p:sldId id="312" r:id="rId22"/>
    <p:sldId id="313" r:id="rId23"/>
    <p:sldId id="314" r:id="rId24"/>
    <p:sldId id="315" r:id="rId25"/>
    <p:sldId id="316" r:id="rId26"/>
    <p:sldId id="317" r:id="rId27"/>
    <p:sldId id="318" r:id="rId28"/>
    <p:sldId id="319" r:id="rId29"/>
    <p:sldId id="311" r:id="rId30"/>
    <p:sldId id="320" r:id="rId31"/>
    <p:sldId id="323" r:id="rId32"/>
    <p:sldId id="324" r:id="rId33"/>
    <p:sldId id="325" r:id="rId34"/>
    <p:sldId id="326" r:id="rId35"/>
    <p:sldId id="327" r:id="rId36"/>
    <p:sldId id="328" r:id="rId37"/>
  </p:sldIdLst>
  <p:sldSz cx="12192000" cy="6858000"/>
  <p:notesSz cx="6858000" cy="12192000"/>
  <p:defaultTextStyle>
    <a:lvl1pPr marL="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smNativeData">
      <pr:smAppRevision xmlns:mc="http://schemas.openxmlformats.org/markup-compatibility/2006" xmlns:p14="http://schemas.microsoft.com/office/powerpoint/2010/main" xmlns:p15="http://schemas.microsoft.com/office/powerpoint/2012/main" xmlns:pr="smNativeData" xmlns="smNativeData" dt="1674996621" val="1060" rev64="64" revOS="4"/>
      <pr:smFileRevision xmlns:mc="http://schemas.openxmlformats.org/markup-compatibility/2006" xmlns:p14="http://schemas.microsoft.com/office/powerpoint/2010/main" xmlns:p15="http://schemas.microsoft.com/office/powerpoint/2012/main" xmlns:pr="smNativeData" xmlns="smNativeData" dt="1674996621" val="101"/>
      <pr:guideOptions xmlns:mc="http://schemas.openxmlformats.org/markup-compatibility/2006" xmlns:p14="http://schemas.microsoft.com/office/powerpoint/2010/main" xmlns:p15="http://schemas.microsoft.com/office/powerpoint/2012/main" xmlns:pr="smNativeData" xmlns="smNativeData" dt="1674996621" snapToGrid="1" snapToBorders="1" snapToGuides="1"/>
      <pr:pdfExportOpt xmlns:mc="http://schemas.openxmlformats.org/markup-compatibility/2006" xmlns:p14="http://schemas.microsoft.com/office/powerpoint/2010/main" xmlns:p15="http://schemas.microsoft.com/office/powerpoint/2012/main" xmlns:pr="smNativeData" xmlns="smNativeData" dt="1674996621" pagesRangeIndex="1" pagesSelectionIndex="0" qualityIndex="0" embedFonts="2" pdfaType="0" useJpegs="0" useSubsetFonts="1" useAlpha="1" relativeLinks="0" taggedPdf="1" pane="0" zoom="0" zoomContents="100" layout="0" includeDoc="0" viewFlags="0" openViewer="1" jpegQuality="90" flags="252" layoutIndex="0" exportSlideNames="1" name=".pdf"/>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varScale="1">
        <p:scale>
          <a:sx n="73" d="100"/>
          <a:sy n="73" d="100"/>
        </p:scale>
        <p:origin x="-37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2" d="100"/>
        <a:sy n="32" d="100"/>
      </p:scale>
      <p:origin x="0" y="0"/>
    </p:cViewPr>
  </p:sorterViewPr>
  <p:notesViewPr>
    <p:cSldViewPr snapToObjects="1" showGuides="1">
      <p:cViewPr>
        <p:scale>
          <a:sx n="60" d="100"/>
          <a:sy n="60" d="100"/>
        </p:scale>
        <p:origin x="383" y="751"/>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Bereich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AAAAABIEgAAwAMAABAAAAAmAAAACAAAAP//////////MAAAABQAAAAAAAAAAAD//wAAAQAAAP//AAABAA=="/>
              </a:ext>
            </a:extLst>
          </p:cNvSpPr>
          <p:nvPr>
            <p:ph type="hdr" sz="quarter"/>
          </p:nvPr>
        </p:nvSpPr>
        <p:spPr>
          <a:xfrm>
            <a:off x="0" y="0"/>
            <a:ext cx="2971800" cy="609600"/>
          </a:xfrm>
          <a:prstGeom prst="rect">
            <a:avLst/>
          </a:prstGeom>
          <a:noFill/>
          <a:ln>
            <a:noFill/>
          </a:ln>
          <a:effectLst/>
        </p:spPr>
        <p:txBody>
          <a:bodyPr vert="horz" wrap="square" numCol="1" spcCol="215900" anchor="t">
            <a:prstTxWarp prst="textNoShape">
              <a:avLst/>
            </a:prstTxWarp>
          </a:bodyPr>
          <a:lstStyle>
            <a:lvl1pPr algn="l">
              <a:defRPr sz="1200" cap="none"/>
            </a:lvl1pPr>
          </a:lstStyle>
          <a:p>
            <a:endParaRPr/>
          </a:p>
        </p:txBody>
      </p:sp>
      <p:sp>
        <p:nvSpPr>
          <p:cNvPr id="3" name="ZeitstempelBereich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BcAAAAAAAAwKgAAwAMAABAAAAAmAAAACAAAAP//////////MAAAABQAAAAAAAAAAAD//wAAAQAAAP//AAABAA=="/>
              </a:ext>
            </a:extLst>
          </p:cNvSpPr>
          <p:nvPr>
            <p:ph type="dt" idx="1"/>
          </p:nvPr>
        </p:nvSpPr>
        <p:spPr>
          <a:xfrm>
            <a:off x="3886200" y="0"/>
            <a:ext cx="2971800" cy="609600"/>
          </a:xfrm>
          <a:prstGeom prst="rect">
            <a:avLst/>
          </a:prstGeom>
          <a:noFill/>
          <a:ln>
            <a:noFill/>
          </a:ln>
          <a:effectLst/>
        </p:spPr>
        <p:txBody>
          <a:bodyPr vert="horz" wrap="square" numCol="1" spcCol="215900" anchor="t">
            <a:prstTxWarp prst="textNoShape">
              <a:avLst/>
            </a:prstTxWarp>
          </a:bodyPr>
          <a:lstStyle>
            <a:lvl1pPr algn="r">
              <a:defRPr sz="1200" cap="none"/>
            </a:lvl1pPr>
          </a:lstStyle>
          <a:p>
            <a:fld id="{3F0C9E4A-04D2-5968-9CB4-F23DD0FA6AA7}" type="datetime1">
              <a:t>30.01.2023</a:t>
            </a:fld>
            <a:endParaRPr/>
          </a:p>
        </p:txBody>
      </p:sp>
      <p:sp>
        <p:nvSpPr>
          <p:cNvPr id="4"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P//////////MAAAABQAAAAAAAAAAAD//wAAAQAAAP//AAABAA=="/>
              </a:ext>
            </a:extLst>
          </p:cNvSpPr>
          <p:nvPr>
            <p:ph type="sldImg" idx="2"/>
          </p:nvPr>
        </p:nvSpPr>
        <p:spPr>
          <a:xfrm>
            <a:off x="1143000" y="914400"/>
            <a:ext cx="4572000" cy="4572000"/>
          </a:xfrm>
          <a:prstGeom prst="rect">
            <a:avLst/>
          </a:prstGeom>
          <a:noFill/>
          <a:ln w="12700" cap="flat" cmpd="sng" algn="ctr">
            <a:solidFill>
              <a:schemeClr val="tx1"/>
            </a:solidFill>
            <a:prstDash val="solid"/>
            <a:headEnd type="none"/>
            <a:tailEnd type="none"/>
          </a:ln>
          <a:effectLst/>
        </p:spPr>
      </p:sp>
      <p:sp>
        <p:nvSpPr>
          <p:cNvPr id="5"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P//////////MAAAABQAAAAAAAAAAAD//wAAAQAAAP//AAABAA=="/>
              </a:ext>
            </a:extLst>
          </p:cNvSpPr>
          <p:nvPr>
            <p:ph type="body" idx="3"/>
          </p:nvPr>
        </p:nvSpPr>
        <p:spPr>
          <a:xfrm>
            <a:off x="685800" y="5791200"/>
            <a:ext cx="5486400" cy="5486400"/>
          </a:xfrm>
          <a:prstGeom prst="rect">
            <a:avLst/>
          </a:prstGeom>
          <a:noFill/>
          <a:ln>
            <a:noFill/>
          </a:ln>
          <a:effectLst/>
        </p:spPr>
        <p:txBody>
          <a:bodyPr vert="horz" wrap="square" numCol="1" spcCol="215900" anchor="t">
            <a:prstTxWarp prst="textNoShape">
              <a:avLst/>
            </a:prstTxWarp>
          </a:bodyPr>
          <a:lstStyle/>
          <a:p>
            <a:r>
              <a:t>Master-Textstil durch Klicken bearbeiten</a:t>
            </a:r>
          </a:p>
          <a:p>
            <a:pPr lvl="1"/>
            <a:r>
              <a:t>Zweite Ebene</a:t>
            </a:r>
          </a:p>
          <a:p>
            <a:pPr lvl="2"/>
            <a:r>
              <a:t>Dritte Ebene</a:t>
            </a:r>
          </a:p>
          <a:p>
            <a:pPr lvl="3"/>
            <a:r>
              <a:t>Vierte Ebene</a:t>
            </a:r>
          </a:p>
          <a:p>
            <a:pPr lvl="4"/>
            <a:r>
              <a:t>Fünfte Ebene</a:t>
            </a:r>
          </a:p>
        </p:txBody>
      </p:sp>
      <p:sp>
        <p:nvSpPr>
          <p:cNvPr id="6" name="FußzeilenBereich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EBHAABIEgAAAEsAABAAAAAmAAAACAAAAP//////////MAAAABQAAAAAAAAAAAD//wAAAQAAAP//AAABAA=="/>
              </a:ext>
            </a:extLst>
          </p:cNvSpPr>
          <p:nvPr>
            <p:ph type="ftr" sz="quarter" idx="4"/>
          </p:nvPr>
        </p:nvSpPr>
        <p:spPr>
          <a:xfrm>
            <a:off x="0" y="11582400"/>
            <a:ext cx="2971800" cy="609600"/>
          </a:xfrm>
          <a:prstGeom prst="rect">
            <a:avLst/>
          </a:prstGeom>
          <a:noFill/>
          <a:ln>
            <a:noFill/>
          </a:ln>
          <a:effectLst/>
        </p:spPr>
        <p:txBody>
          <a:bodyPr vert="horz" wrap="square" numCol="1" spcCol="215900" anchor="b">
            <a:prstTxWarp prst="textNoShape">
              <a:avLst/>
            </a:prstTxWarp>
          </a:bodyPr>
          <a:lstStyle>
            <a:lvl1pPr algn="l">
              <a:defRPr sz="1200" cap="none"/>
            </a:lvl1pPr>
          </a:lstStyle>
          <a:p>
            <a:endParaRPr/>
          </a:p>
        </p:txBody>
      </p:sp>
      <p:sp>
        <p:nvSpPr>
          <p:cNvPr id="7" name="FoliennummerBereich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Fxcn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BcAAEBHAAAwKgAAAEsAABAAAAAmAAAACAAAAP//////////MAAAABQAAAAAAAAAAAD//wAAAQAAAP//AAABAA=="/>
              </a:ext>
            </a:extLst>
          </p:cNvSpPr>
          <p:nvPr>
            <p:ph type="sldNum" sz="quarter" idx="5"/>
          </p:nvPr>
        </p:nvSpPr>
        <p:spPr>
          <a:xfrm>
            <a:off x="3886200" y="11582400"/>
            <a:ext cx="2971800" cy="609600"/>
          </a:xfrm>
          <a:prstGeom prst="rect">
            <a:avLst/>
          </a:prstGeom>
          <a:noFill/>
          <a:ln>
            <a:noFill/>
          </a:ln>
          <a:effectLst/>
        </p:spPr>
        <p:txBody>
          <a:bodyPr vert="horz" wrap="square" numCol="1" spcCol="215900" anchor="b">
            <a:prstTxWarp prst="textNoShape">
              <a:avLst/>
            </a:prstTxWarp>
          </a:bodyPr>
          <a:lstStyle>
            <a:lvl1pPr algn="r">
              <a:defRPr sz="1200" cap="none"/>
            </a:lvl1pPr>
          </a:lstStyle>
          <a:p>
            <a:fld id="{3F0CF604-4AD2-5900-9CB4-BC55B8FA6AE9}" type="slidenum">
              <a:t>‹Nr.›</a:t>
            </a:fld>
            <a:endParaRPr/>
          </a:p>
        </p:txBody>
      </p:sp>
    </p:spTree>
    <p:extLst>
      <p:ext uri="{BB962C8B-B14F-4D97-AF65-F5344CB8AC3E}">
        <p14:creationId xmlns:p14="http://schemas.microsoft.com/office/powerpoint/2010/main" val="8086406"/>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charset="0"/>
        <a:cs typeface="Times New Roman" pitchFamily="1"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aJnB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U0X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YjP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kjNw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bT/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Zy1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P////8AAAAAMAAAABQAAAAAAAAAAAD//wAAAQAAAP//AAABAA=="/>
              </a:ext>
            </a:extLst>
          </p:cNvSpPr>
          <p:nvPr>
            <p:ph type="sldImg" idx="2"/>
          </p:nvPr>
        </p:nvSpPr>
        <p:spPr>
          <a:xfrm>
            <a:off x="1143000" y="914400"/>
            <a:ext cx="4572000" cy="4572000"/>
          </a:xfrm>
          <a:prstGeom prst="rect">
            <a:avLst/>
          </a:prstGeo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P////8AAAAAMAAAABQAAAAAAAAAAAD//wAAAQAAAP//AAABAA=="/>
              </a:ext>
            </a:extLst>
          </p:cNvSpPr>
          <p:nvPr>
            <p:ph type="body" idx="3"/>
          </p:nvPr>
        </p:nvSpPr>
        <p:spPr>
          <a:xfrm>
            <a:off x="685800" y="5791200"/>
            <a:ext cx="5486400" cy="5486400"/>
          </a:xfrm>
          <a:prstGeom prst="rect">
            <a:avLst/>
          </a:prstGeom>
        </p:spPr>
        <p:txBody>
          <a:bodyPr vert="horz" wrap="square" numCol="1" spcCol="215900" anchor="t">
            <a:prstTxWarp prst="textNoShape">
              <a:avLst/>
            </a:prstTxWarp>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g7Rn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m4Xr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SB4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o7c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u0+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no4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635000" y="914400"/>
            <a:ext cx="8128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1E1q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NTU1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pPr>
              <a:defRPr sz="3600" b="1" cap="none">
                <a:solidFill>
                  <a:srgbClr val="0000FF"/>
                </a:solidFill>
              </a:defRPr>
            </a:pPr>
            <a:r>
              <a:rPr sz="2400" b="0" cap="none"/>
              <a:t>Nach Absprache mit dem Verkäufer.</a:t>
            </a:r>
            <a:r>
              <a:t/>
            </a:r>
            <a:br/>
            <a:r>
              <a:rPr sz="2400" b="0" cap="none"/>
              <a:t>In Marinas und Häfen gibt es oft die Möglichkeit zum Verkauf stehende Yachten nach Rücksprache mit einem Vertrauten (Marinero, Stegnachbar) des Verkäufers einer ersten Inspektion zu unterziehen.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lsZS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pPr>
              <a:defRPr sz="1600" cap="none"/>
            </a:pPr>
            <a:r>
              <a:t>Meine Zeit zur Yachtsuche war leider  überschattet von Corona.</a:t>
            </a:r>
          </a:p>
          <a:p>
            <a:pPr>
              <a:defRPr sz="1600" cap="none"/>
            </a:pPr>
            <a:r>
              <a:t>Im Winter 2020/2021 hätte es vor Allem an der oberen italienischen Adria ganz tolle und  preiswerte Yachten gegeben, damals durfte man aber nirgendwo  hinfahren um eine Yacht zu besichtigen.Ich hatte einige telefonische Vorvereinbarungen zu Yachtbesichtigungen.  Als es dann ab April/ Mai  wieder möglich war zu Reisen, waren plötzlich die Angebote weg oder teurer.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g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C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no4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635000" y="914400"/>
            <a:ext cx="8128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1E1q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C/2w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AFX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ByZ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OC4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BXlA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AzU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AkU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BP3Q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CWd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RhdG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635000" y="914400"/>
            <a:ext cx="8128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no4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635000" y="914400"/>
            <a:ext cx="8128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1E1q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k4Gx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9LFy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xa/0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635000" y="914400"/>
            <a:ext cx="8128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aUe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1x5v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f4V8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U/p9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OK6S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B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1a5/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H3w//8AAAAAMAAAABQAAAAAAAAAAAD//wAAAQAAAP//AAABAA=="/>
              </a:ext>
            </a:extLst>
          </p:cNvSpPr>
          <p:nvPr>
            <p:ph type="sldImg" idx="2"/>
          </p:nvPr>
        </p:nvSpPr>
        <p:spPr>
          <a:xfrm>
            <a:off x="1143000" y="914400"/>
            <a:ext cx="4572000" cy="4572000"/>
          </a:xfrm>
        </p:spPr>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k3Xy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H1w//8AAAAAMAAAABQAAAAAAAAAAAD//wAAAQAAAP//AAABAA=="/>
              </a:ext>
            </a:extLst>
          </p:cNvSpPr>
          <p:nvPr>
            <p:ph type="body" idx="3"/>
          </p:nvPr>
        </p:nvSpPr>
        <p:spPr>
          <a:xfrm>
            <a:off x="685800" y="5791200"/>
            <a:ext cx="5486400" cy="5486400"/>
          </a:xfrm>
        </p:spPr>
        <p:txBody>
          <a:bodyPr vert="horz" wrap="square" numCol="1" spcCol="215900" anchor="t">
            <a:prstTxWarp prst="textNoShape">
              <a:avLst/>
            </a:prstTxWarp>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r>
              <a:t>Click to edit Master title style</a:t>
            </a:r>
          </a:p>
        </p:txBody>
      </p:sp>
      <p:sp>
        <p:nvSpPr>
          <p:cNvPr id="3" name="SlideSub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t>Click to edit Master subtitle style</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C723-6DD2-5931-9CB4-9B6489FA6ACE}" type="datetime1">
              <a:t>30.01.2023</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k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E8A5-EBD2-591E-9CB4-1D4BA6FA6A48}" type="slidenum">
              <a:t>‹Nr.›</a:t>
            </a:fld>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el und vertikaler Text">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Yi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Q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k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FF4D-03D2-5909-9CB4-F55CB1FA6AA0}" type="datetime1">
              <a:t>30.01.2023</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0k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A01A-54D2-5956-9CB4-A203EEFA6AF7}" type="slidenum">
              <a:t>‹Nr.›</a:t>
            </a:fld>
            <a:endParaRPr/>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kaler Titel und Text">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Q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c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Q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LABAAAgNQAAsCUAABAAAAAmAAAACAAAAAMAAAAAAAAAMAAAABQAAAAAAAAAAAD//wAAAQAAAP//AAABAA=="/>
              </a:ext>
            </a:extLst>
          </p:cNvSpPr>
          <p:nvPr>
            <p:ph idx="1"/>
          </p:nvPr>
        </p:nvSpPr>
        <p:spPr>
          <a:xfrm>
            <a:off x="609600" y="274320"/>
            <a:ext cx="8026400" cy="5852160"/>
          </a:xfrm>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D730-7ED2-5921-9CB4-887499FA6ADD}" type="datetime1">
              <a:t>30.01.2023</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8392-DCD2-5975-9CB4-2A20CDFA6A7F}" type="slidenum">
              <a:t>‹Nr.›</a:t>
            </a:fld>
            <a:endParaRP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NgJAABARwAAsCUAABAAAAAmAAAACAAAAAAAAAAAAAAAMAAAABQAAAAAAAAAAAD//wAAAQAAAP//AAABAA=="/>
              </a:ext>
            </a:extLst>
          </p:cNvSpPr>
          <p:nvPr>
            <p:ph idx="1"/>
          </p:nvPr>
        </p:nvSpPr>
        <p:spPr/>
        <p:txBody>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DD5B-15D2-592B-9CB4-E37E93FA6AB6}" type="datetime1">
              <a:t>30.01.2023</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B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EB51-1FD2-591D-9CB4-E948A5FA6ABC}" type="slidenum">
              <a:t>‹Nr.›</a:t>
            </a:fld>
            <a:endParaRP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Abschnittsüberschrift">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sz="4000" b="1" cap="all"/>
            </a:lvl1pPr>
          </a:lstStyle>
          <a:p>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N/4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sz="2000" cap="none"/>
            </a:lvl1pPr>
            <a:lvl2pPr marL="457200" indent="0">
              <a:buNone/>
              <a:defRPr sz="1800" cap="none"/>
            </a:lvl2pPr>
            <a:lvl3pPr marL="914400" indent="0">
              <a:buNone/>
              <a:defRPr sz="1600" cap="none"/>
            </a:lvl3pPr>
            <a:lvl4pPr marL="1371600" indent="0">
              <a:buNone/>
              <a:defRPr sz="1400" cap="none"/>
            </a:lvl4pPr>
            <a:lvl5pPr marL="1828800" indent="0">
              <a:buNone/>
              <a:defRPr sz="1400" cap="none"/>
            </a:lvl5pPr>
            <a:lvl6pPr marL="2286000" indent="0">
              <a:buNone/>
              <a:defRPr sz="1400" cap="none"/>
            </a:lvl6pPr>
            <a:lvl7pPr marL="2743200" indent="0">
              <a:buNone/>
              <a:defRPr sz="1400" cap="none"/>
            </a:lvl7pPr>
            <a:lvl8pPr marL="3200400" indent="0">
              <a:buNone/>
              <a:defRPr sz="1400" cap="none"/>
            </a:lvl8pPr>
            <a:lvl9pPr marL="3657600" indent="0">
              <a:buNone/>
              <a:defRPr sz="1400" cap="none"/>
            </a:lvl9pPr>
          </a:lstStyle>
          <a:p>
            <a:r>
              <a:t>Click to edit Master text styles</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CD34-7AD2-593B-9CB4-8C6E83FA6AD9}" type="datetime1">
              <a:t>30.01.2023</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0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s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DEAA-E4D2-5928-9CB4-127D90FA6A47}" type="slidenum">
              <a:t>‹Nr.›</a:t>
            </a:fld>
            <a:endParaRPr/>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el und zwei Inhalte">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0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NgJAADgJAAAsCUAABAAAAAmAAAACAAAAAGAAAAAAAAAMAAAABQAAAAAAAAAAAD//wAAAQAAAP//AAABAA=="/>
              </a:ext>
            </a:extLst>
          </p:cNvSpPr>
          <p:nvPr>
            <p:ph idx="1"/>
          </p:nvPr>
        </p:nvSpPr>
        <p:spPr>
          <a:xfrm>
            <a:off x="609600" y="1600200"/>
            <a:ext cx="5384800"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M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ICYAANgJAABARwAAsCUAABAAAAAmAAAACAAAAAGAAAAAAAAAMAAAABQAAAAAAAAAAAD//wAAAQAAAP//AAABAA=="/>
              </a:ext>
            </a:extLst>
          </p:cNvSpPr>
          <p:nvPr>
            <p:ph idx="2"/>
          </p:nvPr>
        </p:nvSpPr>
        <p:spPr>
          <a:xfrm>
            <a:off x="6197600" y="1600200"/>
            <a:ext cx="5384800"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C6E2-ACD2-5930-9CB4-5A6588FA6A0F}" type="datetime1">
              <a:t>30.01.2023</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U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o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8B1E-50D2-597D-9CB4-A628C5FA6AF3}" type="slidenum">
              <a:t>‹Nr.›</a:t>
            </a:fld>
            <a:endParaRP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Vergleich">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A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HEJAADiJAAAYQ0AABAAAAAmAAAACAAAAIGAAAAAAAAAMAAAABQAAAAAAAAAAAD//wAAAQAAAP//AAABAA=="/>
              </a:ext>
            </a:extLst>
          </p:cNvSpPr>
          <p:nvPr>
            <p:ph idx="1"/>
          </p:nvPr>
        </p:nvSpPr>
        <p:spPr>
          <a:xfrm>
            <a:off x="609600" y="1534795"/>
            <a:ext cx="5386070" cy="6400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r>
              <a:t>Click to edit Master text styles</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ENAADiJAAAsCUAABAAAAAmAAAACAAAAAGAAAAAAAAAMAAAABQAAAAAAAAAAAD//wAAAQAAAP//AAABAA=="/>
              </a:ext>
            </a:extLst>
          </p:cNvSpPr>
          <p:nvPr>
            <p:ph idx="2"/>
          </p:nvPr>
        </p:nvSpPr>
        <p:spPr>
          <a:xfrm>
            <a:off x="609600" y="2174875"/>
            <a:ext cx="5386070"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r>
              <a:t>Click to edit Master text styles</a:t>
            </a:r>
          </a:p>
        </p:txBody>
      </p:sp>
      <p:sp>
        <p:nvSpPr>
          <p:cNvPr id="6" name="Slide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Y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8ADC-92D2-597C-9CB4-6429C4FA6A31}" type="datetime1">
              <a:t>30.01.2023</a:t>
            </a:fld>
            <a:endParaRPr/>
          </a:p>
        </p:txBody>
      </p:sp>
      <p:sp>
        <p:nvSpPr>
          <p:cNvPr id="8"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c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r>
              <a:t>{Footer}</a:t>
            </a:r>
          </a:p>
        </p:txBody>
      </p:sp>
      <p:sp>
        <p:nvSpPr>
          <p:cNvPr id="9"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B719-57D2-5941-9CB4-A114F9FA6AF4}" type="slidenum">
              <a:t>‹Nr.›</a:t>
            </a:fld>
            <a:endParaRPr/>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Nur Titel">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42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FB7D-33D2-590D-9CB4-C558B5FA6A90}" type="datetime1">
              <a:t>30.01.2023</a:t>
            </a:fld>
            <a:endParaRPr/>
          </a:p>
        </p:txBody>
      </p:sp>
      <p:sp>
        <p:nvSpPr>
          <p:cNvPr id="4"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endParaRPr/>
          </a:p>
        </p:txBody>
      </p:sp>
      <p:sp>
        <p:nvSpPr>
          <p:cNvPr id="5"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C78F-C1D2-5931-9CB4-376489FA6A62}" type="slidenum">
              <a:t>‹Nr.›</a:t>
            </a:fld>
            <a:endParaRPr/>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r">
    <p:bg>
      <p:bgPr>
        <a:blipFill>
          <a:blip r:embed="rId2"/>
          <a:srcRect/>
          <a:stretch/>
        </a:blipFill>
        <a:effectLst/>
      </p:bgPr>
    </p:bg>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A882-CCD2-595E-9CB4-3A0BE6FA6A6F}" type="datetime1">
              <a:t>30.01.2023</a:t>
            </a:fld>
            <a:endParaRPr/>
          </a:p>
        </p:txBody>
      </p:sp>
      <p:sp>
        <p:nvSpPr>
          <p:cNvPr id="3"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D///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endParaRPr/>
          </a:p>
        </p:txBody>
      </p:sp>
      <p:sp>
        <p:nvSpPr>
          <p:cNvPr id="4"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8C66-28D2-597A-9CB4-DE2FC2FA6A8B}" type="slidenum">
              <a:t>‹Nr.›</a:t>
            </a:fld>
            <a:endParaRP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halt mit Überschrift">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sz="2000" b="1" cap="none"/>
            </a:lvl1pPr>
          </a:lstStyle>
          <a:p>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I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Uh0AAK4BAABARwAAsCUAABAAAAAmAAAACAAAAAGAAAAAAAAAMAAAABQAAAAAAAAAAAD//wAAAQAAAP//AAABAA=="/>
              </a:ext>
            </a:extLst>
          </p:cNvSpPr>
          <p:nvPr>
            <p:ph idx="1"/>
          </p:nvPr>
        </p:nvSpPr>
        <p:spPr>
          <a:xfrm>
            <a:off x="4766310" y="273050"/>
            <a:ext cx="6816090" cy="5853430"/>
          </a:xfrm>
        </p:spPr>
        <p:txBody>
          <a:bodyPr/>
          <a:lstStyle>
            <a:lvl1pPr>
              <a:defRPr sz="3200" cap="none"/>
            </a:lvl1pPr>
            <a:lvl2pPr>
              <a:defRPr sz="2800" cap="none"/>
            </a:lvl2pPr>
            <a:lvl3pPr>
              <a:defRPr sz="2400" cap="none"/>
            </a:lvl3pPr>
            <a:lvl4pPr>
              <a:defRPr sz="2000" cap="none"/>
            </a:lvl4pPr>
            <a:lvl5pPr>
              <a:defRPr sz="2000" cap="none"/>
            </a:lvl5pPr>
            <a:lvl6pPr>
              <a:defRPr sz="2000" cap="none"/>
            </a:lvl6pPr>
            <a:lvl7pPr>
              <a:defRPr sz="2000" cap="none"/>
            </a:lvl7pPr>
            <a:lvl8pPr>
              <a:defRPr sz="2000" cap="none"/>
            </a:lvl8pPr>
            <a:lvl9pPr>
              <a:defRPr sz="2000" cap="none"/>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IO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sz="1400" cap="none"/>
            </a:lvl1pPr>
            <a:lvl2pPr marL="457200" indent="0">
              <a:buNone/>
              <a:defRPr sz="1200" cap="none"/>
            </a:lvl2pPr>
            <a:lvl3pPr marL="914400" indent="0">
              <a:buNone/>
              <a:defRPr sz="1000" cap="none"/>
            </a:lvl3pPr>
            <a:lvl4pPr marL="1371600" indent="0">
              <a:buNone/>
              <a:defRPr sz="900" cap="none"/>
            </a:lvl4pPr>
            <a:lvl5pPr marL="1828800" indent="0">
              <a:buNone/>
              <a:defRPr sz="900" cap="none"/>
            </a:lvl5pPr>
            <a:lvl6pPr marL="2286000" indent="0">
              <a:buNone/>
              <a:defRPr sz="900" cap="none"/>
            </a:lvl6pPr>
            <a:lvl7pPr marL="2743200" indent="0">
              <a:buNone/>
              <a:defRPr sz="900" cap="none"/>
            </a:lvl7pPr>
            <a:lvl8pPr marL="3200400" indent="0">
              <a:buNone/>
              <a:defRPr sz="900" cap="none"/>
            </a:lvl8pPr>
            <a:lvl9pPr marL="3657600" indent="0">
              <a:buNone/>
              <a:defRPr sz="900" cap="none"/>
            </a:lvl9pPr>
          </a:lstStyle>
          <a:p>
            <a:r>
              <a:t>Click to edit Master text styles</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4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A907-49D2-595F-9CB4-BF0AE7FA6AEA}" type="datetime1">
              <a:t>30.01.2023</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cq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D67B-35D2-5920-9CB4-C37598FA6A96}" type="slidenum">
              <a:t>‹Nr.›</a:t>
            </a:fld>
            <a:endParaRP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Grafik mit Überschrift">
    <p:bg>
      <p:bgPr>
        <a:blipFill>
          <a:blip r:embed="rId2"/>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An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sg4AAIgdAACyOwAABCEAABAAAAAmAAAACAAAAIGAAAAAAAAAMAAAABQAAAAAAAAAAAD//wAAAQAAAP//AAABAA=="/>
              </a:ext>
            </a:extLst>
          </p:cNvSpPr>
          <p:nvPr>
            <p:ph type="title"/>
          </p:nvPr>
        </p:nvSpPr>
        <p:spPr>
          <a:xfrm>
            <a:off x="2388870" y="4800600"/>
            <a:ext cx="7315200" cy="566420"/>
          </a:xfrm>
        </p:spPr>
        <p:txBody>
          <a:bodyPr vert="horz" wrap="square" numCol="1" spcCol="215900" anchor="b">
            <a:prstTxWarp prst="textNoShape">
              <a:avLst/>
            </a:prstTxWarp>
          </a:bodyPr>
          <a:lstStyle>
            <a:lvl1pPr algn="l">
              <a:defRPr sz="2000" b="1" cap="none"/>
            </a:lvl1pPr>
          </a:lstStyle>
          <a:p>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sg4AAMYDAACyOwAAFh0AABAAAAAmAAAACAAAAAGAAAAAAAAAMAAAABQAAAAAAAAAAAD//wAAAQAAAP//AAABAA=="/>
              </a:ext>
            </a:extLst>
          </p:cNvSpPr>
          <p:nvPr>
            <p:ph idx="1"/>
          </p:nvPr>
        </p:nvSpPr>
        <p:spPr>
          <a:xfrm>
            <a:off x="2388870" y="613410"/>
            <a:ext cx="7315200" cy="4114800"/>
          </a:xfrm>
        </p:spPr>
        <p:txBody>
          <a:bodyPr/>
          <a:lstStyle>
            <a:lvl1pPr marL="0" indent="0">
              <a:buNone/>
              <a:defRPr sz="3200" cap="none"/>
            </a:lvl1pPr>
            <a:lvl2pPr marL="457200" indent="0">
              <a:buNone/>
              <a:defRPr sz="2800" cap="none"/>
            </a:lvl2pPr>
            <a:lvl3pPr marL="914400" indent="0">
              <a:buNone/>
              <a:defRPr sz="2400" cap="none"/>
            </a:lvl3pPr>
            <a:lvl4pPr marL="1371600" indent="0">
              <a:buNone/>
              <a:defRPr sz="2000" cap="none"/>
            </a:lvl4pPr>
            <a:lvl5pPr marL="1828800" indent="0">
              <a:buNone/>
              <a:defRPr sz="2000" cap="none"/>
            </a:lvl5pPr>
            <a:lvl6pPr marL="2286000" indent="0">
              <a:buNone/>
              <a:defRPr sz="2000" cap="none"/>
            </a:lvl6pPr>
            <a:lvl7pPr marL="2743200" indent="0">
              <a:buNone/>
              <a:defRPr sz="2000" cap="none"/>
            </a:lvl7pPr>
            <a:lvl8pPr marL="3200400" indent="0">
              <a:buNone/>
              <a:defRPr sz="2000" cap="none"/>
            </a:lvl8pPr>
            <a:lvl9pPr marL="3657600" indent="0">
              <a:buNone/>
              <a:defRPr sz="2000" cap="none"/>
            </a:lvl9pPr>
          </a:lstStyle>
          <a:p>
            <a:r>
              <a:t>Click to edit Master text styles</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w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sg4AAAQhAACyOwAA+CUAABAAAAAmAAAACAAAAAGAAAAAAAAAMAAAABQAAAAAAAAAAAD//wAAAQAAAP//AAABAA=="/>
              </a:ext>
            </a:extLst>
          </p:cNvSpPr>
          <p:nvPr>
            <p:ph idx="2"/>
          </p:nvPr>
        </p:nvSpPr>
        <p:spPr>
          <a:xfrm>
            <a:off x="2388870" y="5367020"/>
            <a:ext cx="7315200" cy="805180"/>
          </a:xfrm>
        </p:spPr>
        <p:txBody>
          <a:bodyPr/>
          <a:lstStyle>
            <a:lvl1pPr marL="0" indent="0">
              <a:buNone/>
              <a:defRPr sz="1400" cap="none"/>
            </a:lvl1pPr>
            <a:lvl2pPr marL="457200" indent="0">
              <a:buNone/>
              <a:defRPr sz="1200" cap="none"/>
            </a:lvl2pPr>
            <a:lvl3pPr marL="914400" indent="0">
              <a:buNone/>
              <a:defRPr sz="1000" cap="none"/>
            </a:lvl3pPr>
            <a:lvl4pPr marL="1371600" indent="0">
              <a:buNone/>
              <a:defRPr sz="900" cap="none"/>
            </a:lvl4pPr>
            <a:lvl5pPr marL="1828800" indent="0">
              <a:buNone/>
              <a:defRPr sz="900" cap="none"/>
            </a:lvl5pPr>
            <a:lvl6pPr marL="2286000" indent="0">
              <a:buNone/>
              <a:defRPr sz="900" cap="none"/>
            </a:lvl6pPr>
            <a:lvl7pPr marL="2743200" indent="0">
              <a:buNone/>
              <a:defRPr sz="900" cap="none"/>
            </a:lvl7pPr>
            <a:lvl8pPr marL="3200400" indent="0">
              <a:buNone/>
              <a:defRPr sz="900" cap="none"/>
            </a:lvl8pPr>
            <a:lvl9pPr marL="3657600" indent="0">
              <a:buNone/>
              <a:defRPr sz="900" cap="none"/>
            </a:lvl9pPr>
          </a:lstStyle>
          <a:p>
            <a:r>
              <a:t>Click to edit Master text styles</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U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AAAAAAAAAAAMAAAABQAAAAAAAAAAAD//wAAAQAAAP//AAABAA=="/>
              </a:ext>
            </a:extLst>
          </p:cNvSpPr>
          <p:nvPr>
            <p:ph type="dt" sz="quarter" idx="10"/>
          </p:nvPr>
        </p:nvSpPr>
        <p:spPr/>
        <p:txBody>
          <a:bodyPr/>
          <a:lstStyle/>
          <a:p>
            <a:fld id="{3F0CFC37-79D2-590A-9CB4-8F5FB2FA6ADA}" type="datetime1">
              <a:t>30.01.2023</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gE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AAAAAAAAAAAMAAAABQAAAAAAAAAAAD//wAAAQAAAP//AAABAA=="/>
              </a:ext>
            </a:extLst>
          </p:cNvSpPr>
          <p:nvPr>
            <p:ph type="sldNum" sz="quarter" idx="12"/>
          </p:nvPr>
        </p:nvSpPr>
        <p:spPr/>
        <p:txBody>
          <a:bodyPr/>
          <a:lstStyle/>
          <a:p>
            <a:fld id="{3F0CD808-46D2-592E-9CB4-B07B96FA6AE5}" type="slidenum">
              <a:t>‹Nr.›</a:t>
            </a:fld>
            <a:endParaRP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rning">
    <p:bg>
      <p:bgPr>
        <a:blipFill>
          <a:blip r:embed="rId13"/>
          <a:srcRect/>
          <a:stretch/>
        </a:blip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BsnAABAFQAAWSkAABAAAAAmAAAACAAAAP//////////MAAAABQAAAAAAAAAAAD//wAAAQAAAP//AAABAA=="/>
              </a:ext>
            </a:extLst>
          </p:cNvSpPr>
          <p:nvPr>
            <p:ph type="dt" sz="quarter" idx="2"/>
          </p:nvPr>
        </p:nvSpPr>
        <p:spPr>
          <a:xfrm>
            <a:off x="609600" y="6356985"/>
            <a:ext cx="2844800" cy="364490"/>
          </a:xfrm>
          <a:prstGeom prst="rect">
            <a:avLst/>
          </a:prstGeom>
          <a:noFill/>
          <a:ln>
            <a:noFill/>
          </a:ln>
          <a:effectLst/>
        </p:spPr>
        <p:txBody>
          <a:bodyPr vert="horz" wrap="square" numCol="1" spcCol="215900" anchor="ctr">
            <a:prstTxWarp prst="textNoShape">
              <a:avLst/>
            </a:prstTxWarp>
          </a:bodyPr>
          <a:lstStyle>
            <a:lvl1pPr algn="l">
              <a:defRPr sz="1200" cap="none"/>
            </a:lvl1pPr>
          </a:lstStyle>
          <a:p>
            <a:fld id="{3F0CD14E-00D2-5927-9CB4-F6729FFA6AA3}" type="datetime1">
              <a:t>30.01.2023</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oBkAABsnAABgMQAAWSkAABAAAAAmAAAACAAAAP//////////MAAAABQAAAAAAAAAAAD//wAAAQAAAP//AAABAA=="/>
              </a:ext>
            </a:extLst>
          </p:cNvSpPr>
          <p:nvPr>
            <p:ph type="ftr" sz="quarter" idx="3"/>
          </p:nvPr>
        </p:nvSpPr>
        <p:spPr>
          <a:xfrm>
            <a:off x="4165600" y="6356985"/>
            <a:ext cx="3860800" cy="364490"/>
          </a:xfrm>
          <a:prstGeom prst="rect">
            <a:avLst/>
          </a:prstGeom>
          <a:noFill/>
          <a:ln>
            <a:noFill/>
          </a:ln>
          <a:effectLst/>
        </p:spPr>
        <p:txBody>
          <a:bodyPr vert="horz" wrap="square" numCol="1" spcCol="215900" anchor="ctr">
            <a:prstTxWarp prst="textNoShape">
              <a:avLst/>
            </a:prstTxWarp>
          </a:bodyPr>
          <a:lstStyle>
            <a:lvl1pPr algn="ctr">
              <a:defRPr sz="1200" cap="none"/>
            </a:lvl1pPr>
          </a:lstStyle>
          <a:p>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DUAABsnAABARwAAWSkAABAAAAAmAAAACAAAAP//////////MAAAABQAAAAAAAAAAAD//wAAAQAAAP//AAABAA=="/>
              </a:ext>
            </a:extLst>
          </p:cNvSpPr>
          <p:nvPr>
            <p:ph type="sldNum" sz="quarter" idx="4"/>
          </p:nvPr>
        </p:nvSpPr>
        <p:spPr>
          <a:xfrm>
            <a:off x="8737600" y="6356985"/>
            <a:ext cx="2844800" cy="364490"/>
          </a:xfrm>
          <a:prstGeom prst="rect">
            <a:avLst/>
          </a:prstGeom>
          <a:noFill/>
          <a:ln>
            <a:noFill/>
          </a:ln>
          <a:effectLst/>
        </p:spPr>
        <p:txBody>
          <a:bodyPr vert="horz" wrap="square" numCol="1" spcCol="215900" anchor="ctr">
            <a:prstTxWarp prst="textNoShape">
              <a:avLst/>
            </a:prstTxWarp>
          </a:bodyPr>
          <a:lstStyle>
            <a:lvl1pPr algn="r">
              <a:defRPr sz="1200" cap="none"/>
            </a:lvl1pPr>
          </a:lstStyle>
          <a:p>
            <a:fld id="{3F0CC458-16D2-5932-9CB4-E0678AFA6AB5}" type="slidenum">
              <a:t>‹Nr.›</a:t>
            </a:fld>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0" marR="0" indent="0" algn="ctr" defTabSz="449580">
        <a:lnSpc>
          <a:spcPct val="100000"/>
        </a:lnSpc>
        <a:spcBef>
          <a:spcPts val="0"/>
        </a:spcBef>
        <a:spcAft>
          <a:spcPts val="0"/>
        </a:spcAft>
        <a:buNone/>
        <a:tabLst/>
        <a:defRPr sz="4400" b="0" i="0" u="none" strike="noStrike" kern="1" cap="none" spc="0" baseline="0">
          <a:solidFill>
            <a:schemeClr val="tx2"/>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9pPr>
    </p:titleStyle>
    <p:bodyStyle>
      <a:lvl1pPr marL="342900" marR="0" indent="-342900" algn="l" defTabSz="449580">
        <a:lnSpc>
          <a:spcPct val="100000"/>
        </a:lnSpc>
        <a:spcBef>
          <a:spcPts val="0"/>
        </a:spcBef>
        <a:spcAft>
          <a:spcPts val="0"/>
        </a:spcAft>
        <a:buClrTx/>
        <a:buSzTx/>
        <a:buFontTx/>
        <a:buChar char="•"/>
        <a:tabLst/>
        <a:defRPr sz="3200" b="0" i="0" u="none" strike="noStrike" kern="1" cap="none" spc="0" baseline="0">
          <a:solidFill>
            <a:schemeClr val="tx1"/>
          </a:solidFill>
          <a:effectLst/>
          <a:latin typeface="Calibri" pitchFamily="2" charset="0"/>
          <a:ea typeface="SimSun" charset="0"/>
          <a:cs typeface="Times New Roman" pitchFamily="1" charset="0"/>
        </a:defRPr>
      </a:lvl1pPr>
      <a:lvl2pPr marL="742950" marR="0" indent="-285750" algn="l" defTabSz="449580">
        <a:lnSpc>
          <a:spcPct val="100000"/>
        </a:lnSpc>
        <a:spcBef>
          <a:spcPts val="0"/>
        </a:spcBef>
        <a:spcAft>
          <a:spcPts val="0"/>
        </a:spcAft>
        <a:buClrTx/>
        <a:buSzTx/>
        <a:buFontTx/>
        <a:buChar char="–"/>
        <a:tabLst/>
        <a:defRPr sz="2800" b="0" i="0" u="none" strike="noStrike" kern="1" cap="none" spc="0" baseline="0">
          <a:solidFill>
            <a:schemeClr val="tx1"/>
          </a:solidFill>
          <a:effectLst/>
          <a:latin typeface="Calibri" pitchFamily="2" charset="0"/>
          <a:ea typeface="SimSun" charset="0"/>
          <a:cs typeface="Times New Roman" pitchFamily="1" charset="0"/>
        </a:defRPr>
      </a:lvl2pPr>
      <a:lvl3pPr marL="1143000" marR="0" indent="-228600" algn="l" defTabSz="449580">
        <a:lnSpc>
          <a:spcPct val="100000"/>
        </a:lnSpc>
        <a:spcBef>
          <a:spcPts val="0"/>
        </a:spcBef>
        <a:spcAft>
          <a:spcPts val="0"/>
        </a:spcAft>
        <a:buClrTx/>
        <a:buSzTx/>
        <a:buFontTx/>
        <a:buChar char="•"/>
        <a:tabLst/>
        <a:defRPr sz="2400" b="0" i="0" u="none" strike="noStrike" kern="1" cap="none" spc="0" baseline="0">
          <a:solidFill>
            <a:schemeClr val="tx1"/>
          </a:solidFill>
          <a:effectLst/>
          <a:latin typeface="Calibri" pitchFamily="2" charset="0"/>
          <a:ea typeface="SimSun" charset="0"/>
          <a:cs typeface="Times New Roman" pitchFamily="1" charset="0"/>
        </a:defRPr>
      </a:lvl3pPr>
      <a:lvl4pPr marL="1600200" marR="0" indent="-228600" algn="l" defTabSz="44958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charset="0"/>
          <a:cs typeface="Times New Roman" pitchFamily="1" charset="0"/>
        </a:defRPr>
      </a:lvl4pPr>
      <a:lvl5pPr marL="2057400" marR="0" indent="-228600" algn="l" defTabSz="44958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charset="0"/>
          <a:cs typeface="Times New Roman" pitchFamily="1" charset="0"/>
        </a:defRPr>
      </a:lvl5pPr>
      <a:lvl6pPr marL="2514600" marR="0" indent="-228600" algn="l" defTabSz="44958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charset="0"/>
          <a:cs typeface="Times New Roman" pitchFamily="1" charset="0"/>
        </a:defRPr>
      </a:lvl6pPr>
      <a:lvl7pPr marL="2971800" marR="0" indent="-228600" algn="l" defTabSz="44958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charset="0"/>
          <a:cs typeface="Times New Roman" pitchFamily="1" charset="0"/>
        </a:defRPr>
      </a:lvl7pPr>
      <a:lvl8pPr marL="3429000" marR="0" indent="-228600" algn="l" defTabSz="44958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charset="0"/>
          <a:cs typeface="Times New Roman" pitchFamily="1" charset="0"/>
        </a:defRPr>
      </a:lvl8pPr>
      <a:lvl9pPr marL="3886200" marR="0" indent="-228600" algn="l" defTabSz="44958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charset="0"/>
          <a:cs typeface="Times New Roman" pitchFamily="1" charset="0"/>
        </a:defRPr>
      </a:lvl9pPr>
    </p:bodyStyle>
    <p:otherStyle>
      <a:lvl1pPr marL="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charset="0"/>
          <a:cs typeface="Times New Roman" pitchFamily="1" charset="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Goldi2\Desktop\Yachtkauf\Yachtauswahl.doc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hyperlink" Target="https://www.boat24.com/de/gebrauchtboote/?cat=1&amp;sort=datdes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boat24.com"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ebay-kleinanzeigen.de" TargetMode="External"/><Relationship Id="rId5" Type="http://schemas.openxmlformats.org/officeDocument/2006/relationships/hyperlink" Target="https://www.willhaben.at" TargetMode="External"/><Relationship Id="rId4" Type="http://schemas.openxmlformats.org/officeDocument/2006/relationships/hyperlink" Target="https://www.inautia.d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oat24.com/de/gebrauchtboote/?cat=1&amp;sort=datdesc"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boat24.com/de/gebrauchtboote/?cat=1&amp;sort=datdesc"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boat24.com/de/gebrauchtboote/?cat=1&amp;sort=datdesc"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file:///C:\Users\Goldi2\Desktop\Yachtkauf\Bavaria%2525252525252525252525252525252525252525252520340%2525252525252525252525252525252525252525252520Lagoon%2525252525252525252525252525252525252525252520Angebot\Bavaria%2525252525252525252525252525252525252525252520340%2525252525252525252525252525252525252525252520Lagoon%2525252525252525252525252525252525252525252520Angebot_Page_1.jpeg"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boat24.com/de/gebrauchtboote/?cat=1&amp;sort=datdesc"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boat24.com/de/gebrauchtboote/?cat=1&amp;sort=datdesc"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boat24.com/de/gebrauchtboote/?cat=1&amp;sort=datdesc"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boat24.com/de/src/checkliste_gebrauchtboot/"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nvjl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EgMAAOQPAADuRwAAFCUAABAAAAAmAAAACAAAAAEAAAAAAAAAMAAAABQAAAAAAAAAAAD//wAAAQAAAP//AAABAA=="/>
              </a:ext>
            </a:extLst>
          </p:cNvSpPr>
          <p:nvPr>
            <p:ph type="ctrTitle"/>
          </p:nvPr>
        </p:nvSpPr>
        <p:spPr>
          <a:xfrm>
            <a:off x="499110" y="2583180"/>
            <a:ext cx="11193780" cy="3444240"/>
          </a:xfrm>
        </p:spPr>
        <p:txBody>
          <a:bodyPr/>
          <a:lstStyle/>
          <a:p>
            <a:pPr algn="l">
              <a:defRPr sz="10000" cap="none"/>
            </a:pPr>
            <a:r>
              <a:t>             </a:t>
            </a:r>
            <a:r>
              <a:rPr sz="12000" cap="none"/>
              <a:t> </a:t>
            </a:r>
            <a:r>
              <a:rPr sz="12000" cap="none">
                <a:solidFill>
                  <a:srgbClr val="7F0000"/>
                </a:solidFill>
                <a:latin typeface="Arial Black" pitchFamily="2" charset="0"/>
                <a:ea typeface="Arial Black" pitchFamily="2" charset="0"/>
                <a:cs typeface="Arial Black" pitchFamily="2" charset="0"/>
              </a:rPr>
              <a:t>YACHTKAUF</a:t>
            </a:r>
            <a:r>
              <a:t/>
            </a:r>
            <a:br/>
            <a:r>
              <a:rPr sz="3600" cap="none">
                <a:solidFill>
                  <a:srgbClr val="0000FF"/>
                </a:solidFill>
                <a:latin typeface="Arial Black" pitchFamily="2" charset="0"/>
                <a:ea typeface="Arial Black" pitchFamily="2" charset="0"/>
                <a:cs typeface="Arial Black" pitchFamily="2" charset="0"/>
              </a:rPr>
              <a:t>gebrauchte Segelyacht</a:t>
            </a:r>
            <a:endParaRPr sz="12000" cap="none">
              <a:latin typeface="Arial Black" pitchFamily="2" charset="0"/>
              <a:ea typeface="Arial Black" pitchFamily="2" charset="0"/>
              <a:cs typeface="Arial Black" pitchFamily="2" charset="0"/>
            </a:endParaRPr>
          </a:p>
        </p:txBody>
      </p:sp>
      <p:sp>
        <p:nvSpPr>
          <p:cNvPr id="3" name="Textbox1"/>
          <p:cNvSpPr txBox="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Eg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L8U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kx0AABgDAADzRwAARxgAAAAAAAAmAAAACAAAAP//////////MAAAABQAAAAAAAAAAAD//wAAAQAAAP//AAABAA=="/>
              </a:ext>
            </a:extLst>
          </p:cNvSpPr>
          <p:nvPr/>
        </p:nvSpPr>
        <p:spPr>
          <a:xfrm>
            <a:off x="4807585" y="502920"/>
            <a:ext cx="6888480" cy="3443605"/>
          </a:xfrm>
          <a:prstGeom prst="rect">
            <a:avLst/>
          </a:prstGeom>
          <a:solidFill>
            <a:srgbClr val="F0960F">
              <a:alpha val="50000"/>
            </a:srgbClr>
          </a:solidFill>
          <a:ln>
            <a:noFill/>
          </a:ln>
          <a:effectLst/>
        </p:spPr>
        <p:txBody>
          <a:bodyPr vert="horz" wrap="square" numCol="1" spcCol="215900" anchor="t"/>
          <a:lstStyle/>
          <a:p>
            <a:pPr>
              <a:defRPr sz="4800" b="1" cap="none">
                <a:solidFill>
                  <a:srgbClr val="0000FF"/>
                </a:solidFill>
              </a:defRPr>
            </a:pPr>
            <a:r>
              <a:t>Herzlich willkommen</a:t>
            </a:r>
          </a:p>
          <a:p>
            <a:pPr>
              <a:defRPr sz="4800" b="1" cap="none">
                <a:solidFill>
                  <a:srgbClr val="0000FF"/>
                </a:solidFill>
              </a:defRPr>
            </a:pPr>
            <a:endParaRPr/>
          </a:p>
          <a:p>
            <a:pPr>
              <a:defRPr sz="4800" b="1" cap="none">
                <a:solidFill>
                  <a:srgbClr val="0000FF"/>
                </a:solidFill>
              </a:defRPr>
            </a:pPr>
            <a:r>
              <a:t>zum</a:t>
            </a:r>
            <a:br/>
            <a:r>
              <a:t>Erfahrungsbericht</a:t>
            </a:r>
          </a:p>
        </p:txBody>
      </p:sp>
    </p:spTree>
  </p:cSld>
  <p:clrMapOvr>
    <a:masterClrMapping/>
  </p:clrMapOvr>
  <mc:AlternateContent xmlns:mc="http://schemas.openxmlformats.org/markup-compatibility/2006" xmlns:p14="http://schemas.microsoft.com/office/powerpoint/2010/main">
    <mc:Choice Requires="p14">
      <p:transition spd="slow" p14:dur="1800" advTm="7709">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7709">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IBV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wB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Selbst-einschätzung</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I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Prozess bis zur Kaufentscheidung</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YB4h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cap="none">
                <a:solidFill>
                  <a:srgbClr val="0000FF"/>
                </a:solidFill>
              </a:defRPr>
            </a:pPr>
            <a:r>
              <a:rPr sz="6000" b="1" cap="none"/>
              <a:t>Zeit</a:t>
            </a:r>
            <a:r>
              <a:t/>
            </a:r>
            <a:br/>
            <a:r>
              <a:rPr sz="2200" cap="none"/>
              <a:t>Die Entscheidung</a:t>
            </a:r>
            <a:r>
              <a:rPr sz="2200" cap="none">
                <a:solidFill>
                  <a:schemeClr val="tx1"/>
                </a:solidFill>
              </a:rPr>
              <a:t> </a:t>
            </a:r>
            <a:r>
              <a:rPr sz="2200" b="1" cap="none">
                <a:solidFill>
                  <a:srgbClr val="7F0000"/>
                </a:solidFill>
              </a:rPr>
              <a:t>„Ja, ich kaufe eine Jacht“</a:t>
            </a:r>
            <a:r>
              <a:rPr sz="2200" cap="none">
                <a:solidFill>
                  <a:schemeClr val="tx1"/>
                </a:solidFill>
              </a:rPr>
              <a:t> </a:t>
            </a:r>
            <a:r>
              <a:t/>
            </a:r>
            <a:br/>
            <a:r>
              <a:rPr sz="2200" cap="none"/>
              <a:t>ist selten eine, die über Nacht getroffen wird,</a:t>
            </a:r>
            <a:r>
              <a:t/>
            </a:r>
            <a:br/>
            <a:r>
              <a:rPr sz="2200" cap="none"/>
              <a:t>es ist fast immer ein Prozess, bis man soweit ist</a:t>
            </a:r>
            <a:r>
              <a:t/>
            </a:r>
            <a:br/>
            <a:r>
              <a:rPr sz="2200" b="1" cap="none">
                <a:solidFill>
                  <a:srgbClr val="7F0000"/>
                </a:solidFill>
              </a:rPr>
              <a:t>Oft hat man erst ab der Pensionierung genug Zeit</a:t>
            </a:r>
            <a:r>
              <a:t/>
            </a:r>
            <a:br/>
            <a:r>
              <a:rPr sz="2200" cap="none"/>
              <a:t>Die Entscheidung eine eigene Yacht am Meer zu betreiben, ist aber immer auch eine, die damit zusammenhängt, </a:t>
            </a:r>
            <a:r>
              <a:rPr sz="2200" b="1" cap="none">
                <a:solidFill>
                  <a:srgbClr val="7F0000"/>
                </a:solidFill>
              </a:rPr>
              <a:t>wieviel Zeit man gewillt ist,</a:t>
            </a:r>
            <a:r>
              <a:t/>
            </a:r>
            <a:br/>
            <a:r>
              <a:rPr sz="2200" cap="none"/>
              <a:t>für diese Freizeitbeschäftigung aufzubringen</a:t>
            </a:r>
            <a:r>
              <a:t/>
            </a:r>
            <a:br/>
            <a:r>
              <a:rPr sz="2200" b="1" cap="none">
                <a:solidFill>
                  <a:srgbClr val="7F0000"/>
                </a:solidFill>
              </a:rPr>
              <a:t>Wenn man weiterhin vorhat, nur wochenweise Törns zu machen, ist das ziemlich sinnlos</a:t>
            </a:r>
            <a:endParaRPr b="1" cap="none">
              <a:solidFill>
                <a:srgbClr val="7F0000"/>
              </a:solidFill>
            </a:endParaRPr>
          </a:p>
          <a:p>
            <a:pPr>
              <a:defRPr b="1" cap="none">
                <a:solidFill>
                  <a:schemeClr val="accent2"/>
                </a:solidFill>
              </a:defRPr>
            </a:pPr>
            <a:endParaRPr b="1" cap="none">
              <a:solidFill>
                <a:srgbClr val="7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800" advTm="27592">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7592">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oAw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cAHC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Selbst-einschätzung</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QBE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Prozess bis zur Kaufentscheidung</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ABW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cap="none">
                <a:solidFill>
                  <a:srgbClr val="0000FF"/>
                </a:solidFill>
              </a:defRPr>
            </a:pPr>
            <a:r>
              <a:rPr sz="6400" b="1" cap="none"/>
              <a:t>Geld</a:t>
            </a:r>
            <a:r>
              <a:t/>
            </a:r>
            <a:br/>
            <a:r>
              <a:rPr b="1" cap="none">
                <a:solidFill>
                  <a:srgbClr val="7F0000"/>
                </a:solidFill>
              </a:rPr>
              <a:t>Der Eine hat mehr, der Andere weniger!</a:t>
            </a:r>
            <a:r>
              <a:rPr cap="none">
                <a:solidFill>
                  <a:srgbClr val="7F0000"/>
                </a:solidFill>
              </a:rPr>
              <a:t> </a:t>
            </a:r>
            <a:r>
              <a:rPr cap="none"/>
              <a:t> </a:t>
            </a:r>
            <a:r>
              <a:t/>
            </a:r>
            <a:br/>
            <a:r>
              <a:rPr cap="none"/>
              <a:t>Allgemein gültige Aussagen sind also nicht möglich</a:t>
            </a:r>
            <a:r>
              <a:t/>
            </a:r>
            <a:br/>
            <a:r>
              <a:rPr b="1" cap="none"/>
              <a:t>Nur soviel -</a:t>
            </a:r>
            <a:r>
              <a:rPr b="1" cap="none">
                <a:solidFill>
                  <a:srgbClr val="7F0000"/>
                </a:solidFill>
              </a:rPr>
              <a:t> „Ohne geht’s leider nicht“</a:t>
            </a:r>
            <a:endParaRPr b="1" cap="none">
              <a:solidFill>
                <a:schemeClr val="accent2"/>
              </a:solidFill>
            </a:endParaRPr>
          </a:p>
          <a:p>
            <a:pPr>
              <a:defRPr sz="2400" cap="none">
                <a:solidFill>
                  <a:srgbClr val="0000FF"/>
                </a:solidFill>
              </a:defRPr>
            </a:pPr>
            <a:r>
              <a:t>Eine grundlegende Festlegung ist jedoch sinvoll</a:t>
            </a:r>
            <a:br/>
            <a:r>
              <a:rPr b="1" cap="none">
                <a:solidFill>
                  <a:srgbClr val="7F0000"/>
                </a:solidFill>
              </a:rPr>
              <a:t>Wieviel bin ich bereit maximal auszugeben</a:t>
            </a:r>
            <a:r>
              <a:t/>
            </a:r>
            <a:br/>
            <a:r>
              <a:rPr b="1" cap="none"/>
              <a:t>für den eigentlichen Schiffskauf sollte man jedoch</a:t>
            </a:r>
            <a:r>
              <a:t/>
            </a:r>
            <a:br/>
            <a:r>
              <a:rPr b="1" cap="none"/>
              <a:t>nur die Hälfte bis max 2/3 davon einplanen</a:t>
            </a:r>
            <a:r>
              <a:t/>
            </a:r>
            <a:br/>
            <a:r>
              <a:rPr b="1" cap="none">
                <a:solidFill>
                  <a:srgbClr val="7F0000"/>
                </a:solidFill>
              </a:rPr>
              <a:t>denn es kommen auch nachher noch große Summen auf einen zu</a:t>
            </a:r>
          </a:p>
        </p:txBody>
      </p:sp>
    </p:spTree>
  </p:cSld>
  <p:clrMapOvr>
    <a:masterClrMapping/>
  </p:clrMapOvr>
  <mc:AlternateContent xmlns:mc="http://schemas.openxmlformats.org/markup-compatibility/2006" xmlns:p14="http://schemas.microsoft.com/office/powerpoint/2010/main">
    <mc:Choice Requires="p14">
      <p:transition spd="slow" p14:dur="1800" advTm="25709">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5709">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mW/0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F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Selbst-einschätzung</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K45U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Prozess bis zur Kaufentscheidung</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X/GH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cap="none">
                <a:solidFill>
                  <a:srgbClr val="0000FF"/>
                </a:solidFill>
              </a:defRPr>
            </a:pPr>
            <a:r>
              <a:rPr sz="6300" b="1" cap="none"/>
              <a:t>Zusammenfassung</a:t>
            </a:r>
            <a:r>
              <a:t/>
            </a:r>
            <a:br/>
            <a:r>
              <a:t>Mit der grundsätzlichen Entscheidung </a:t>
            </a:r>
            <a:br/>
            <a:r>
              <a:rPr b="1" cap="none">
                <a:solidFill>
                  <a:srgbClr val="7F0000"/>
                </a:solidFill>
              </a:rPr>
              <a:t>Ja - ich will eine eigene Yacht</a:t>
            </a:r>
            <a:r>
              <a:rPr cap="none">
                <a:solidFill>
                  <a:srgbClr val="7F0000"/>
                </a:solidFill>
              </a:rPr>
              <a:t>,</a:t>
            </a:r>
            <a:r>
              <a:t/>
            </a:r>
            <a:br/>
            <a:r>
              <a:t>dem Wissen</a:t>
            </a:r>
            <a:r>
              <a:rPr b="1" cap="none">
                <a:solidFill>
                  <a:srgbClr val="7F0000"/>
                </a:solidFill>
              </a:rPr>
              <a:t> ich habe die Zeit dazu, und das private Umfeld passt</a:t>
            </a:r>
            <a:r>
              <a:t/>
            </a:r>
            <a:br/>
            <a:r>
              <a:t>sowie die Feststellung, </a:t>
            </a:r>
            <a:r>
              <a:rPr b="1" cap="none">
                <a:solidFill>
                  <a:srgbClr val="7F0000"/>
                </a:solidFill>
              </a:rPr>
              <a:t>dass der Schiffskauf</a:t>
            </a:r>
            <a:r>
              <a:t/>
            </a:r>
            <a:br/>
            <a:r>
              <a:t>im Rahmen der finanziellen Möglichkeiten ist,</a:t>
            </a:r>
            <a:br/>
            <a:r>
              <a:t>sollte man sich fragen:</a:t>
            </a:r>
            <a:endParaRPr b="1" cap="none">
              <a:solidFill>
                <a:srgbClr val="7F0000"/>
              </a:solidFill>
            </a:endParaRPr>
          </a:p>
          <a:p>
            <a:pPr>
              <a:defRPr sz="4800" b="1" cap="none">
                <a:solidFill>
                  <a:srgbClr val="7F0000"/>
                </a:solidFill>
              </a:defRPr>
            </a:pPr>
            <a:r>
              <a:t>Wann, wenn nicht jetzt?</a:t>
            </a:r>
          </a:p>
          <a:p>
            <a:pPr>
              <a:defRPr cap="none">
                <a:solidFill>
                  <a:srgbClr val="0000FF"/>
                </a:solidFill>
              </a:defRPr>
            </a:pPr>
            <a:endParaRPr/>
          </a:p>
          <a:p>
            <a:pPr>
              <a:defRPr cap="none">
                <a:solidFill>
                  <a:srgbClr val="0000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800" advTm="14739">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4739">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8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LABAABARwAAuAgAABAAAAAmAAAACAAAAAAAAAAAAAAAMAAAABQAAAAAAAAAAAD//wAAAQAAAP//AAABAA=="/>
              </a:ext>
            </a:extLst>
          </p:cNvSpPr>
          <p:nvPr>
            <p:ph type="title"/>
          </p:nvPr>
        </p:nvSpPr>
        <p:spPr/>
        <p:txBody>
          <a:bodyPr/>
          <a:lstStyle/>
          <a:p>
            <a:endParaRP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8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HEJAADiJAAAYQ0AABAAAAAmAAAACAAAAIGAAAAAAAAAMAAAABQAAAAAAAAAAAD//wAAAQAAAP//AAABAA=="/>
              </a:ext>
            </a:extLst>
          </p:cNvSpPr>
          <p:nvPr>
            <p:ph type="body" idx="1"/>
          </p:nvPr>
        </p:nvSpPr>
        <p:spPr>
          <a:xfrm>
            <a:off x="609600" y="1534795"/>
            <a:ext cx="5386070" cy="6400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endParaRPr/>
          </a:p>
        </p:txBody>
      </p:sp>
      <p:sp>
        <p:nvSpPr>
          <p:cNvPr id="4" name="Folien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8YT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ENAADiJAAAsCUAABAAAAAmAAAACAAAAAEAAAAAAAAAMAAAABQAAAAAAAAAAAD//wAAAQAAAP//AAABAA=="/>
              </a:ext>
            </a:extLst>
          </p:cNvSpPr>
          <p:nvPr>
            <p:ph type="body" idx="2"/>
          </p:nvPr>
        </p:nvSpPr>
        <p:spPr>
          <a:xfrm>
            <a:off x="609600" y="2174875"/>
            <a:ext cx="5386070" cy="3951605"/>
          </a:xfrm>
        </p:spPr>
        <p:txBody>
          <a:bodyPr/>
          <a:lstStyle/>
          <a:p>
            <a:endParaRPr/>
          </a:p>
        </p:txBody>
      </p:sp>
      <p:sp>
        <p:nvSpPr>
          <p:cNvPr id="5"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hpcC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HSYAAHEJAABARwAAYQ0AABAAAAAmAAAACAAAAIGAAAAAAAAAMAAAABQAAAAAAAAAAAD//wAAAQAAAP//AAABAA=="/>
              </a:ext>
            </a:extLst>
          </p:cNvSpPr>
          <p:nvPr>
            <p:ph type="body" idx="3"/>
          </p:nvPr>
        </p:nvSpPr>
        <p:spPr>
          <a:xfrm>
            <a:off x="6195695" y="1534795"/>
            <a:ext cx="5386705" cy="6400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endParaRPr/>
          </a:p>
        </p:txBody>
      </p:sp>
      <p:sp>
        <p:nvSpPr>
          <p:cNvPr id="6"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YBdQ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HSYAAGENAABARwAAsCUAABAAAAAmAAAACAAAAAAAAAAAAAAAMAAAABQAAAAAAAAAAAD//wAAAQAAAP//AAABAA=="/>
              </a:ext>
            </a:extLst>
          </p:cNvSpPr>
          <p:nvPr>
            <p:ph type="body" idx="4"/>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800" advTm="1604">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604">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actq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btP6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OUXAABAHAAAKygAABAAAAAmAAAACAAAAIGAAAAAAAAAMAAAABQAAAAAAAAAAAD//wAAAQAAAP//AAABAA=="/>
              </a:ext>
            </a:extLst>
          </p:cNvSpPr>
          <p:nvPr>
            <p:ph type="body" idx="1"/>
          </p:nvPr>
        </p:nvSpPr>
        <p:spPr>
          <a:xfrm>
            <a:off x="609600" y="3884295"/>
            <a:ext cx="3982720" cy="264541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oVP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wIAABARwAAZwwAABAAAAAmAAAACAAAAIGAAAAXAAAAMAAAABQAAAAAAAAAAAD//wAAAQAAAP//AAABAA=="/>
              </a:ext>
            </a:extLst>
          </p:cNvSpPr>
          <p:nvPr>
            <p:ph type="body" idx="3"/>
          </p:nvPr>
        </p:nvSpPr>
        <p:spPr>
          <a:xfrm>
            <a:off x="4735830" y="141986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endParaRPr/>
          </a:p>
        </p:txBody>
      </p:sp>
      <p:sp>
        <p:nvSpPr>
          <p:cNvPr id="5" name="Folientext3">
            <a:hlinkClick r:id="rId3"/>
          </p:cNvPr>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ORC710isuOCSTw5awK7318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6O6R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cMAABARwAAKygAABAAAAAmAAAACAAAAAEAAAA3AAAAMAAAABQAAAAAAAAAAAD//wAAAQAAAP//AAABAA=="/>
              </a:ext>
            </a:extLst>
          </p:cNvSpPr>
          <p:nvPr>
            <p:ph type="body" idx="4"/>
          </p:nvPr>
        </p:nvSpPr>
        <p:spPr>
          <a:xfrm>
            <a:off x="4735830" y="2016125"/>
            <a:ext cx="6846570" cy="4513580"/>
          </a:xfrm>
          <a:solidFill>
            <a:srgbClr val="F0960F">
              <a:alpha val="50000"/>
            </a:srgbClr>
          </a:solidFill>
        </p:spPr>
        <p:txBody>
          <a:bodyPr/>
          <a:lstStyle/>
          <a:p>
            <a:endParaRPr/>
          </a:p>
        </p:txBody>
      </p:sp>
      <p:sp>
        <p:nvSpPr>
          <p:cNvPr id="6" name="Ellipse1">
            <a:hlinkClick r:id="rId4"/>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gAAAA8BAAAAkAAAAEgAAACQAAAASAAAAAAAAAABAAAAAAAAAAEAAABQAAAAAAAAAAAA8D8AAAAAAADwPwAAAAAAAOA/AAAAAAAA4D8AAAAAAADgPwAAAAAAAOA/AAAAAAAA4D8AAAAAAADgPwAAAAAAAOA/AAAAAAAA4D8CAAAAjAAAAAEAAAAAAAAAfwAAAP///wgAAAAAAAAAAAAAAAAAAAAAAAAAAAAAAAAAAAAAZAAAAAEAAABAAAAAAAAAAAAAAAAAAAAAAAAAAAAAAAAAAAAAAAAAAAAAAAAAAAAAAAAAAAAAAAAAAAAAAAAAAAAAAAAAAAAAAAAAAAAAAAAAAAAAAAAAAAAAAAAAAAAAFAAAADwAAAAAAAAAAAAAAAJXpAkAAAAAAQAAAAAAAAAAAAAAAAAAAAA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AAAAAD/fwAA/38AAAAAAAAJAAAABAAAAFQAsR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AAAP///wEAAAAAAAAAAAAAAAAAAAAAAAAAAAAAAAAAAAAAAAAAAAJXpAJ/f38AgICAA8zMzADAwP8Af39/AAAAAAAAAAAAAAAAAAAAAAAAAAAAIQAAABgAAAAUAAAALQIAADUCAAAJCwAAEQsAABAAAAAmAAAACAAAAP//////////MAAAABQAAAAAAAAA/Er//wS1AAD8Sv//BLUAAA=="/>
              </a:ext>
            </a:extLst>
          </p:cNvSpPr>
          <p:nvPr/>
        </p:nvSpPr>
        <p:spPr>
          <a:xfrm>
            <a:off x="353695" y="358775"/>
            <a:ext cx="1440180" cy="1440180"/>
          </a:xfrm>
          <a:prstGeom prst="ellipse">
            <a:avLst/>
          </a:prstGeom>
          <a:solidFill>
            <a:srgbClr val="7F0000"/>
          </a:solidFill>
          <a:ln>
            <a:noFill/>
          </a:ln>
          <a:effectLst/>
        </p:spPr>
        <p:txBody>
          <a:bodyPr vert="horz" wrap="square" numCol="1" spcCol="215900" anchor="ctr"/>
          <a:lstStyle/>
          <a:p>
            <a:pPr algn="ctr">
              <a:defRPr cap="none">
                <a:solidFill>
                  <a:schemeClr val="bg1"/>
                </a:solidFill>
              </a:defRPr>
            </a:pPr>
            <a:r>
              <a:t>Yachten</a:t>
            </a:r>
          </a:p>
          <a:p>
            <a:pPr algn="ctr">
              <a:defRPr cap="none">
                <a:solidFill>
                  <a:schemeClr val="bg1"/>
                </a:solidFill>
              </a:defRPr>
            </a:pPr>
            <a:r>
              <a:t>Yachten</a:t>
            </a:r>
          </a:p>
          <a:p>
            <a:pPr algn="ctr">
              <a:defRPr cap="none">
                <a:solidFill>
                  <a:schemeClr val="bg1"/>
                </a:solidFill>
              </a:defRPr>
            </a:pPr>
            <a:r>
              <a:t>Yachten</a:t>
            </a:r>
          </a:p>
          <a:p>
            <a:pPr algn="ctr">
              <a:defRPr cap="none">
                <a:solidFill>
                  <a:schemeClr val="bg1"/>
                </a:solidFill>
              </a:defRPr>
            </a:pPr>
            <a:r>
              <a:t>???</a:t>
            </a:r>
          </a:p>
        </p:txBody>
      </p:sp>
      <p:pic>
        <p:nvPicPr>
          <p:cNvPr id="7" name="Grafik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jWvWYxMAAAAlAAAAEQAAAC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JnM/wX///8BAAAAAAAAAAAAAAAAAAAAAAAAAAAAAAAAAAAAAAAAAAACV6QCf39/AICAgAPMzMwAwMD/AH9/fwAAAAAAAAAAAAAAAAD///8AAAAAACEAAAAYAAAAFAAAACIdAAAHCQAAQEcAACsoAAAQAAAAJgAAAAgAAAD//////////zAAAAAUAAAAAAAAAAAA//8AAAEAAAD//wAAAQA="/>
              </a:ext>
            </a:extLst>
          </p:cNvPicPr>
          <p:nvPr/>
        </p:nvPicPr>
        <p:blipFill>
          <a:blip r:embed="rId5"/>
          <a:stretch>
            <a:fillRect/>
          </a:stretch>
        </p:blipFill>
        <p:spPr>
          <a:xfrm>
            <a:off x="4735830" y="1467485"/>
            <a:ext cx="6846570" cy="5062220"/>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spd="slow" p14:dur="1800" advTm="6638">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6638">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D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w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3AA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A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Die Suche nach “ meiner “ Traumyacht</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AI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IEAAAAXAAAAMAAAABQAAAAAAAAAAAD//wAAAQAAAP//AAABAA=="/>
              </a:ext>
            </a:extLst>
          </p:cNvSpPr>
          <p:nvPr>
            <p:ph type="body" idx="4"/>
          </p:nvPr>
        </p:nvSpPr>
        <p:spPr>
          <a:xfrm>
            <a:off x="4735830" y="2012950"/>
            <a:ext cx="6846570" cy="4516755"/>
          </a:xfrm>
          <a:solidFill>
            <a:srgbClr val="F0960F">
              <a:alpha val="50000"/>
            </a:srgbClr>
          </a:solidFill>
        </p:spPr>
        <p:txBody>
          <a:bodyPr vert="horz" wrap="square" numCol="1" spcCol="215900" anchor="ctr">
            <a:prstTxWarp prst="textNoShape">
              <a:avLst/>
            </a:prstTxWarp>
          </a:bodyPr>
          <a:lstStyle/>
          <a:p>
            <a:pPr>
              <a:defRPr cap="none">
                <a:solidFill>
                  <a:srgbClr val="0000FF"/>
                </a:solidFill>
              </a:defRPr>
            </a:pPr>
            <a:r>
              <a:rPr sz="3600" b="1" cap="none">
                <a:solidFill>
                  <a:srgbClr val="7F0000"/>
                </a:solidFill>
              </a:rPr>
              <a:t>LASS DIR ZEIT </a:t>
            </a:r>
            <a:r>
              <a:rPr sz="3000" cap="none">
                <a:solidFill>
                  <a:schemeClr val="bg1"/>
                </a:solidFill>
              </a:rPr>
              <a:t> </a:t>
            </a:r>
            <a:r>
              <a:t/>
            </a:r>
            <a:br/>
            <a:r>
              <a:rPr sz="2800" cap="none"/>
              <a:t>sollte der Vorsatz sein</a:t>
            </a:r>
            <a:r>
              <a:t/>
            </a:r>
            <a:br/>
            <a:r>
              <a:rPr sz="2800" cap="none"/>
              <a:t>und lass dich nicht drängen</a:t>
            </a:r>
            <a:r>
              <a:t/>
            </a:r>
            <a:br/>
            <a:r>
              <a:t/>
            </a:r>
            <a:br/>
            <a:r>
              <a:rPr sz="2800" cap="none"/>
              <a:t>ermittle zuerst</a:t>
            </a:r>
          </a:p>
          <a:p>
            <a:pPr>
              <a:defRPr cap="none">
                <a:solidFill>
                  <a:srgbClr val="0000FF"/>
                </a:solidFill>
              </a:defRPr>
            </a:pPr>
            <a:r>
              <a:rPr sz="3600" b="1" cap="none">
                <a:solidFill>
                  <a:srgbClr val="7F0000"/>
                </a:solidFill>
              </a:rPr>
              <a:t>Wo du das Schiff haben willst</a:t>
            </a:r>
            <a:r>
              <a:t/>
            </a:r>
            <a:br/>
            <a:r>
              <a:t/>
            </a:r>
            <a:br/>
            <a:r>
              <a:rPr sz="2800" cap="none"/>
              <a:t>und stelle fest, </a:t>
            </a:r>
            <a:r>
              <a:t/>
            </a:r>
            <a:br/>
            <a:r>
              <a:rPr sz="2800" cap="none"/>
              <a:t>was das für dich überhaupt bedeutet</a:t>
            </a:r>
          </a:p>
          <a:p>
            <a:pPr>
              <a:defRPr cap="none">
                <a:solidFill>
                  <a:srgbClr val="0000FF"/>
                </a:solidFill>
              </a:defRPr>
            </a:pPr>
            <a:r>
              <a:rPr sz="3600" b="1" cap="none">
                <a:solidFill>
                  <a:srgbClr val="7F0000"/>
                </a:solidFill>
              </a:rPr>
              <a:t>Das RICHTIGE SCHIFF</a:t>
            </a:r>
            <a:endParaRPr sz="3000" cap="none">
              <a:solidFill>
                <a:srgbClr val="00FF00"/>
              </a:solidFill>
            </a:endParaRPr>
          </a:p>
        </p:txBody>
      </p:sp>
    </p:spTree>
  </p:cSld>
  <p:clrMapOvr>
    <a:masterClrMapping/>
  </p:clrMapOvr>
  <mc:AlternateContent xmlns:mc="http://schemas.openxmlformats.org/markup-compatibility/2006" xmlns:p14="http://schemas.microsoft.com/office/powerpoint/2010/main">
    <mc:Choice Requires="p14">
      <p:transition spd="slow" p14:dur="1800" advTm="18689">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8689">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AI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fQMm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Das richtige Schiff - dabei stellen sich einige Fragen:</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b="1" cap="none">
                <a:solidFill>
                  <a:srgbClr val="7F0000"/>
                </a:solidFill>
              </a:defRPr>
            </a:pPr>
            <a:r>
              <a:t>Wo will ich die Yacht haben?</a:t>
            </a:r>
            <a:br/>
            <a:r>
              <a:rPr b="0" cap="none">
                <a:solidFill>
                  <a:srgbClr val="0000FF"/>
                </a:solidFill>
              </a:rPr>
              <a:t>Soll Sie schnell und einfach erreichbar sein</a:t>
            </a:r>
            <a:r>
              <a:t/>
            </a:r>
            <a:br/>
            <a:r>
              <a:rPr b="0" cap="none">
                <a:solidFill>
                  <a:srgbClr val="0000FF"/>
                </a:solidFill>
              </a:rPr>
              <a:t>Wie gut ist der Stützpunkt als Ausgangspunkt für längere Törns geeignet  </a:t>
            </a:r>
            <a:r>
              <a:t/>
            </a:r>
            <a:br/>
            <a:r>
              <a:rPr b="0" cap="none">
                <a:solidFill>
                  <a:srgbClr val="0000FF"/>
                </a:solidFill>
              </a:rPr>
              <a:t>Welchen Service erwarte ich vom Stützpunkt</a:t>
            </a:r>
            <a:r>
              <a:t/>
            </a:r>
            <a:br/>
            <a:r>
              <a:rPr b="0" cap="none">
                <a:solidFill>
                  <a:srgbClr val="0000FF"/>
                </a:solidFill>
              </a:rPr>
              <a:t>Möchte ich einen ruhigen Rückzugsort oder soll auch in Richtung Kultur und Unterhaltung etwas geboten werden, usw</a:t>
            </a:r>
          </a:p>
          <a:p>
            <a:pPr>
              <a:defRPr cap="none">
                <a:solidFill>
                  <a:srgbClr val="0000FF"/>
                </a:solidFill>
              </a:defRPr>
            </a:pPr>
            <a:r>
              <a:rPr b="1" cap="none">
                <a:solidFill>
                  <a:srgbClr val="7F0000"/>
                </a:solidFill>
              </a:rPr>
              <a:t>Welche Yachtausstattung stelle ich mir vor?</a:t>
            </a:r>
            <a:r>
              <a:t/>
            </a:r>
            <a:br/>
            <a:r>
              <a:t>Wass will ich unbedingt haben</a:t>
            </a:r>
            <a:br/>
            <a:r>
              <a:t>Worauf kann ich verzichten</a:t>
            </a:r>
            <a:br/>
            <a:r>
              <a:t>und immer - gilt das auch für meinen Partner</a:t>
            </a:r>
          </a:p>
          <a:p>
            <a:pPr>
              <a:defRPr cap="none">
                <a:solidFill>
                  <a:srgbClr val="0000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800" advTm="31295">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31295">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w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Wie soll meine Yacht ausgestattet sein?</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marL="0" indent="0">
              <a:buNone/>
              <a:defRPr cap="none">
                <a:solidFill>
                  <a:srgbClr val="0000FF"/>
                </a:solidFill>
              </a:defRPr>
            </a:pPr>
            <a:r>
              <a:t>     Man sollte sich dabei in erster Linie natürlich über</a:t>
            </a:r>
            <a:endParaRPr b="1" cap="none"/>
          </a:p>
          <a:p>
            <a:pPr>
              <a:buFont typeface="Wingdings" pitchFamily="2" charset="2"/>
              <a:buChar char=""/>
              <a:defRPr cap="none">
                <a:solidFill>
                  <a:srgbClr val="0000FF"/>
                </a:solidFill>
              </a:defRPr>
            </a:pPr>
            <a:r>
              <a:rPr b="1" cap="none">
                <a:solidFill>
                  <a:srgbClr val="7F0000"/>
                </a:solidFill>
              </a:rPr>
              <a:t>eine gewisse Mindestausstattung</a:t>
            </a:r>
            <a:r>
              <a:t> klar werden</a:t>
            </a:r>
            <a:br/>
            <a:r>
              <a:t>Wenn sich nachher herausstellt, dass man mehr bekommt als man geglaubt hat, freut man sich, und das ist auf alle Fälle besser als umgekehrt </a:t>
            </a:r>
            <a:br/>
            <a:r>
              <a:rPr sz="3400" b="1" cap="none">
                <a:solidFill>
                  <a:srgbClr val="7F0000"/>
                </a:solidFill>
              </a:rPr>
              <a:t>Sei von Anfang an realistisch!</a:t>
            </a:r>
            <a:r>
              <a:t/>
            </a:r>
            <a:br/>
            <a:endParaRPr sz="3400" b="1" cap="none">
              <a:solidFill>
                <a:srgbClr val="7F0000"/>
              </a:solidFill>
            </a:endParaRPr>
          </a:p>
          <a:p>
            <a:pPr>
              <a:buFont typeface="Wingdings" pitchFamily="2" charset="2"/>
              <a:buChar char=""/>
              <a:defRPr cap="none">
                <a:solidFill>
                  <a:srgbClr val="0000FF"/>
                </a:solidFill>
              </a:defRPr>
            </a:pPr>
            <a:r>
              <a:rPr b="1" cap="none">
                <a:solidFill>
                  <a:srgbClr val="7F0000"/>
                </a:solidFill>
              </a:rPr>
              <a:t>Die Frage:</a:t>
            </a:r>
            <a:r>
              <a:t> Wie soll meine Segelyacht ausgestattet sein, reduziert sich bei beschränkten Mitteln</a:t>
            </a:r>
            <a:br/>
            <a:r>
              <a:t>nämlich sehr bald auf:</a:t>
            </a:r>
            <a:br/>
            <a:r>
              <a:rPr sz="3400" b="1" cap="none">
                <a:solidFill>
                  <a:srgbClr val="7F0000"/>
                </a:solidFill>
              </a:rPr>
              <a:t>Was bekomme ich für mein Geld?</a:t>
            </a:r>
          </a:p>
        </p:txBody>
      </p:sp>
    </p:spTree>
  </p:cSld>
  <p:clrMapOvr>
    <a:masterClrMapping/>
  </p:clrMapOvr>
  <mc:AlternateContent xmlns:mc="http://schemas.openxmlformats.org/markup-compatibility/2006" xmlns:p14="http://schemas.microsoft.com/office/powerpoint/2010/main">
    <mc:Choice Requires="p14">
      <p:transition spd="slow" p14:dur="1800" advTm="24950">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4950">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A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Beispiel Mindestausstattungswunsch</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b="1" cap="none">
                <a:solidFill>
                  <a:srgbClr val="0000FF"/>
                </a:solidFill>
              </a:defRPr>
            </a:pPr>
            <a:r>
              <a:t>Gebrauchte, aber gut erhaltene 30-35 Ft Yacht</a:t>
            </a:r>
          </a:p>
          <a:p>
            <a:pPr>
              <a:defRPr cap="none">
                <a:solidFill>
                  <a:srgbClr val="0000FF"/>
                </a:solidFill>
              </a:defRPr>
            </a:pPr>
            <a:r>
              <a:t>Stabile Yacht mit gutem Seeverhalten</a:t>
            </a:r>
          </a:p>
          <a:p>
            <a:pPr>
              <a:defRPr cap="none">
                <a:solidFill>
                  <a:srgbClr val="0000FF"/>
                </a:solidFill>
              </a:defRPr>
            </a:pPr>
            <a:r>
              <a:t>Mit kleiner Crew oder sogar alleine segelbar</a:t>
            </a:r>
          </a:p>
          <a:p>
            <a:pPr>
              <a:defRPr cap="none">
                <a:solidFill>
                  <a:srgbClr val="0000FF"/>
                </a:solidFill>
              </a:defRPr>
            </a:pPr>
            <a:r>
              <a:t>Lattengroß od. Rollgroß, Rollgenua (guter Zustand)</a:t>
            </a:r>
          </a:p>
          <a:p>
            <a:pPr>
              <a:defRPr cap="none">
                <a:solidFill>
                  <a:srgbClr val="0000FF"/>
                </a:solidFill>
              </a:defRPr>
            </a:pPr>
            <a:r>
              <a:t>Vernünftige Instrumente</a:t>
            </a:r>
          </a:p>
          <a:p>
            <a:pPr>
              <a:defRPr cap="none">
                <a:solidFill>
                  <a:srgbClr val="0000FF"/>
                </a:solidFill>
              </a:defRPr>
            </a:pPr>
            <a:r>
              <a:t>Sprayhood u. Bimini</a:t>
            </a:r>
            <a:endParaRPr cap="none">
              <a:solidFill>
                <a:srgbClr val="7F0000"/>
              </a:solidFill>
            </a:endParaRPr>
          </a:p>
          <a:p>
            <a:pPr>
              <a:defRPr cap="none">
                <a:solidFill>
                  <a:srgbClr val="0000FF"/>
                </a:solidFill>
              </a:defRPr>
            </a:pPr>
            <a:r>
              <a:t>Motor 25-30 Ps (gut gewartet, Ersatzteile verfügb.)</a:t>
            </a:r>
          </a:p>
          <a:p>
            <a:pPr>
              <a:defRPr cap="none">
                <a:solidFill>
                  <a:srgbClr val="0000FF"/>
                </a:solidFill>
              </a:defRPr>
            </a:pPr>
            <a:r>
              <a:t>Schlafplätze für 2 x 2 Personen in seperaten Kojen</a:t>
            </a:r>
          </a:p>
          <a:p>
            <a:pPr>
              <a:defRPr cap="none">
                <a:solidFill>
                  <a:srgbClr val="0000FF"/>
                </a:solidFill>
              </a:defRPr>
            </a:pPr>
            <a:r>
              <a:t>Gemütlicher Salon mit Schlafmöglichkeit für 2 Per.</a:t>
            </a:r>
          </a:p>
          <a:p>
            <a:pPr>
              <a:defRPr cap="none">
                <a:solidFill>
                  <a:srgbClr val="0000FF"/>
                </a:solidFill>
              </a:defRPr>
            </a:pPr>
            <a:r>
              <a:t>Warmwasser, </a:t>
            </a:r>
            <a:r>
              <a:rPr cap="none">
                <a:solidFill>
                  <a:srgbClr val="7F0000"/>
                </a:solidFill>
              </a:rPr>
              <a:t>(Duschenzelle -Putzfrage klären)</a:t>
            </a:r>
          </a:p>
          <a:p>
            <a:pPr>
              <a:defRPr cap="none">
                <a:solidFill>
                  <a:srgbClr val="0000FF"/>
                </a:solidFill>
              </a:defRPr>
            </a:pPr>
            <a:r>
              <a:t>Voll funktionsfähige Pantry</a:t>
            </a:r>
          </a:p>
          <a:p>
            <a:pPr>
              <a:defRPr cap="none">
                <a:solidFill>
                  <a:srgbClr val="0000FF"/>
                </a:solidFill>
              </a:defRPr>
            </a:pPr>
            <a:r>
              <a:t>Wohlfühlfaktor   </a:t>
            </a:r>
            <a:br/>
            <a:endParaRPr/>
          </a:p>
        </p:txBody>
      </p:sp>
    </p:spTree>
  </p:cSld>
  <p:clrMapOvr>
    <a:masterClrMapping/>
  </p:clrMapOvr>
  <mc:AlternateContent xmlns:mc="http://schemas.openxmlformats.org/markup-compatibility/2006" xmlns:p14="http://schemas.microsoft.com/office/powerpoint/2010/main">
    <mc:Choice Requires="p14">
      <p:transition spd="slow" p14:dur="1800" advTm="31636">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31636">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Aacu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Aacu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Die Suche nach meiner Traumyacht</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sz="3000" cap="none">
                <a:solidFill>
                  <a:srgbClr val="0000FF"/>
                </a:solidFill>
              </a:defRPr>
            </a:pPr>
            <a:r>
              <a:rPr b="1" cap="none"/>
              <a:t>Mit so einem</a:t>
            </a:r>
            <a:r>
              <a:t/>
            </a:r>
            <a:br/>
            <a:r>
              <a:rPr sz="4000" b="1" cap="none">
                <a:solidFill>
                  <a:srgbClr val="7F0000"/>
                </a:solidFill>
              </a:rPr>
              <a:t>Mindestausstattungswunsch</a:t>
            </a:r>
            <a:r>
              <a:t/>
            </a:r>
            <a:br/>
            <a:r>
              <a:rPr b="1" cap="none"/>
              <a:t>geht man auf die Suche</a:t>
            </a:r>
            <a:r>
              <a:t/>
            </a:r>
            <a:br/>
            <a:r>
              <a:t/>
            </a:r>
            <a:br/>
            <a:r>
              <a:rPr sz="4000" b="1" cap="none">
                <a:solidFill>
                  <a:srgbClr val="7F0000"/>
                </a:solidFill>
              </a:rPr>
              <a:t>Alles “ Schön und Gut,“ aber</a:t>
            </a:r>
            <a:endParaRPr b="1" cap="none">
              <a:solidFill>
                <a:srgbClr val="7F0000"/>
              </a:solidFill>
            </a:endParaRPr>
          </a:p>
          <a:p>
            <a:pPr>
              <a:defRPr sz="3000" b="1" cap="none">
                <a:solidFill>
                  <a:srgbClr val="0000FF"/>
                </a:solidFill>
              </a:defRPr>
            </a:pPr>
            <a:r>
              <a:t>wo sucht man</a:t>
            </a:r>
          </a:p>
          <a:p>
            <a:pPr>
              <a:defRPr sz="3000" b="1" cap="none">
                <a:solidFill>
                  <a:srgbClr val="0000FF"/>
                </a:solidFill>
              </a:defRPr>
            </a:pPr>
            <a:r>
              <a:t>wie grenzt man das Angebot ein</a:t>
            </a:r>
          </a:p>
          <a:p>
            <a:pPr>
              <a:defRPr sz="3000" b="1" cap="none">
                <a:solidFill>
                  <a:srgbClr val="0000FF"/>
                </a:solidFill>
              </a:defRPr>
            </a:pPr>
            <a:r>
              <a:t>und überhaupt, </a:t>
            </a:r>
            <a:r>
              <a:rPr cap="none">
                <a:solidFill>
                  <a:srgbClr val="7F0000"/>
                </a:solidFill>
              </a:rPr>
              <a:t>wie gehts weiter?</a:t>
            </a:r>
            <a:r>
              <a:rPr sz="3600" cap="none"/>
              <a:t>  </a:t>
            </a:r>
            <a:r>
              <a:t/>
            </a:r>
            <a:br/>
            <a:endParaRPr sz="3600" cap="none"/>
          </a:p>
        </p:txBody>
      </p:sp>
    </p:spTree>
  </p:cSld>
  <p:clrMapOvr>
    <a:masterClrMapping/>
  </p:clrMapOvr>
  <mc:AlternateContent xmlns:mc="http://schemas.openxmlformats.org/markup-compatibility/2006" xmlns:p14="http://schemas.microsoft.com/office/powerpoint/2010/main">
    <mc:Choice Requires="p14">
      <p:transition spd="slow" p14:dur="1800" advTm="9751">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9751">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obqq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wAMAAOUXAABAHAAAZyYAAAAAAAAmAAAACAAAAIGAAAAXAAAAMAAAABQAAAAAAAAAAAD//wAAAQAAAP//AAABAA=="/>
              </a:ext>
            </a:extLst>
          </p:cNvSpPr>
          <p:nvPr>
            <p:ph type="body" idx="1"/>
          </p:nvPr>
        </p:nvSpPr>
        <p:spPr>
          <a:xfrm>
            <a:off x="609600" y="3884295"/>
            <a:ext cx="3982720" cy="2358390"/>
          </a:xfrm>
          <a:no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200" cap="none">
                <a:solidFill>
                  <a:srgbClr val="7F0000"/>
                </a:solidFill>
                <a:effectLst>
                  <a:outerShdw dist="63500" dir="3600000" algn="tl" rotWithShape="0">
                    <a:srgbClr val="000000">
                      <a:alpha val="40000"/>
                    </a:srgbClr>
                  </a:outerShdw>
                </a:effectLst>
              </a:defRPr>
            </a:pPr>
            <a:r>
              <a:rPr lang="de-AT" dirty="0" smtClean="0"/>
              <a:t>Ein privater Yachtkauf und seine Folgen</a:t>
            </a:r>
            <a:endParaRPr dirty="0"/>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6Rgu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Ih0AALYJAABARwAAYQ0AAAAAAAAmAAAACAAAAIGAAAAAAAAAMAAAABQAAAAAAAAAAAD//wAAAQAAAP//AAABAA=="/>
              </a:ext>
            </a:extLst>
          </p:cNvSpPr>
          <p:nvPr>
            <p:ph type="body" idx="3"/>
          </p:nvPr>
        </p:nvSpPr>
        <p:spPr>
          <a:xfrm>
            <a:off x="4735830" y="487046"/>
            <a:ext cx="6846570" cy="717549"/>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3000" cap="none">
                <a:solidFill>
                  <a:srgbClr val="7F0000"/>
                </a:solidFill>
              </a:defRPr>
            </a:pPr>
            <a:r>
              <a:rPr lang="de-AT" sz="4400" dirty="0" smtClean="0"/>
              <a:t>Sehr geehrte Segelfreunde</a:t>
            </a:r>
            <a:endParaRPr sz="4400" dirty="0"/>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TA6u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Ih0AAGANAABARwAAKygAAAAAAAAmAAAACAAAAAEAAAAAAAAAMAAAABQAAAAAAAAAAAD//wAAAQAAAP//AAABAA=="/>
              </a:ext>
            </a:extLst>
          </p:cNvSpPr>
          <p:nvPr>
            <p:ph type="body" idx="4"/>
          </p:nvPr>
        </p:nvSpPr>
        <p:spPr>
          <a:xfrm>
            <a:off x="4735830" y="1348106"/>
            <a:ext cx="6957060" cy="5181600"/>
          </a:xfrm>
        </p:spPr>
        <p:txBody>
          <a:bodyPr/>
          <a:lstStyle/>
          <a:p>
            <a:pPr marL="0" indent="0">
              <a:buNone/>
              <a:defRPr sz="2600" b="1" cap="none">
                <a:solidFill>
                  <a:srgbClr val="0000FF"/>
                </a:solidFill>
              </a:defRPr>
            </a:pPr>
            <a:r>
              <a:rPr lang="de-AT" dirty="0" smtClean="0"/>
              <a:t>2021 habe ich mir eine 34 </a:t>
            </a:r>
            <a:r>
              <a:rPr lang="de-AT" dirty="0" err="1" smtClean="0"/>
              <a:t>ft</a:t>
            </a:r>
            <a:r>
              <a:rPr lang="de-AT" dirty="0" smtClean="0"/>
              <a:t> Segel-Yacht gekauft, und mir damit einen lang gehegten Traum erfüllt.</a:t>
            </a:r>
          </a:p>
          <a:p>
            <a:pPr marL="0" indent="0">
              <a:buNone/>
              <a:defRPr sz="2600" b="1" cap="none">
                <a:solidFill>
                  <a:srgbClr val="0000FF"/>
                </a:solidFill>
              </a:defRPr>
            </a:pPr>
            <a:r>
              <a:rPr lang="de-AT" dirty="0" smtClean="0"/>
              <a:t>2022 haben meine Frau und ich schon ausgiebige Törns damit unternommen. Auch Familienmit-glieder und befreundete Segler kamen in Folge in den </a:t>
            </a:r>
            <a:r>
              <a:rPr lang="de-AT" dirty="0" err="1" smtClean="0"/>
              <a:t>Genuß</a:t>
            </a:r>
            <a:r>
              <a:rPr lang="de-AT" dirty="0" smtClean="0"/>
              <a:t> mit uns zu segeln. Mit der Zeit hat sich das natürlich weiter herumgesprochen.</a:t>
            </a:r>
          </a:p>
          <a:p>
            <a:pPr marL="0" indent="0">
              <a:buNone/>
              <a:defRPr sz="2600" b="1" cap="none">
                <a:solidFill>
                  <a:srgbClr val="0000FF"/>
                </a:solidFill>
              </a:defRPr>
            </a:pPr>
            <a:endParaRPr lang="de-AT" dirty="0" smtClean="0"/>
          </a:p>
          <a:p>
            <a:pPr marL="0" indent="0">
              <a:buNone/>
              <a:defRPr sz="2600" b="1" cap="none">
                <a:solidFill>
                  <a:srgbClr val="0000FF"/>
                </a:solidFill>
              </a:defRPr>
            </a:pPr>
            <a:r>
              <a:rPr lang="de-AT" dirty="0" smtClean="0"/>
              <a:t>Ende des Jahres 2022 hat mich dann der Vorstand des YCBS gefragt, ob ich </a:t>
            </a:r>
            <a:r>
              <a:rPr lang="de-AT" dirty="0"/>
              <a:t>nicht den Mitgliedern meine </a:t>
            </a:r>
            <a:r>
              <a:rPr lang="de-AT" dirty="0" smtClean="0"/>
              <a:t>Erfahrungen beim Yachtkauf in Form einer Clubabend-Präsentation zur </a:t>
            </a:r>
            <a:r>
              <a:rPr lang="de-AT" dirty="0"/>
              <a:t>V</a:t>
            </a:r>
            <a:r>
              <a:rPr lang="de-AT" dirty="0" smtClean="0"/>
              <a:t>erfügung stellen könnte.</a:t>
            </a:r>
            <a:r>
              <a:rPr dirty="0"/>
              <a:t/>
            </a:r>
            <a:br>
              <a:rPr dirty="0"/>
            </a:br>
            <a:r>
              <a:rPr dirty="0"/>
              <a:t/>
            </a:r>
            <a:br>
              <a:rPr dirty="0"/>
            </a:br>
            <a:endParaRPr sz="2600" b="1" cap="none" dirty="0"/>
          </a:p>
        </p:txBody>
      </p:sp>
    </p:spTree>
    <p:extLst>
      <p:ext uri="{BB962C8B-B14F-4D97-AF65-F5344CB8AC3E}">
        <p14:creationId xmlns:p14="http://schemas.microsoft.com/office/powerpoint/2010/main" val="3976977317"/>
      </p:ext>
    </p:extLst>
  </p:cSld>
  <p:clrMapOvr>
    <a:masterClrMapping/>
  </p:clrMapOvr>
  <mc:AlternateContent xmlns:mc="http://schemas.openxmlformats.org/markup-compatibility/2006" xmlns:p14="http://schemas.microsoft.com/office/powerpoint/2010/main">
    <mc:Choice Requires="p14">
      <p:transition spd="slow" p14:dur="1800" advTm="26777">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6777">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Ahcu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Ahcu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Aocu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Die Suche nach meiner Traumyacht</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Ahcu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sz="3000" b="1" cap="none">
                <a:solidFill>
                  <a:srgbClr val="0000FF"/>
                </a:solidFill>
              </a:defRPr>
            </a:pPr>
            <a:r>
              <a:rPr sz="3600" cap="none"/>
              <a:t>Wo findet man Yachten</a:t>
            </a:r>
            <a:r>
              <a:t/>
            </a:r>
            <a:br/>
            <a:r>
              <a:rPr sz="2400" cap="none"/>
              <a:t>Wenn man nicht zufällig angebotene Yachten</a:t>
            </a:r>
            <a:r>
              <a:t/>
            </a:r>
            <a:br/>
            <a:r>
              <a:rPr sz="2400" cap="none"/>
              <a:t>auf Anschlagtafeln in Marinas und Häfen findet, oder Angebote von Bekannten aus Segelclubs und auch vom Hörensagen durch Liegeplatznachbarn hat, findet man gebrauchte Yachten vor Allem auf</a:t>
            </a:r>
            <a:r>
              <a:t/>
            </a:r>
            <a:br/>
            <a:r>
              <a:rPr sz="3600" cap="none">
                <a:solidFill>
                  <a:srgbClr val="7F0000"/>
                </a:solidFill>
              </a:rPr>
              <a:t>Bootsbörsen im Internet:</a:t>
            </a:r>
            <a:r>
              <a:t/>
            </a:r>
            <a:br/>
            <a:r>
              <a:rPr sz="2400" b="0" cap="none">
                <a:hlinkClick r:id="rId3"/>
              </a:rPr>
              <a:t>https://www.boat24.com</a:t>
            </a:r>
            <a:r>
              <a:t/>
            </a:r>
            <a:br/>
            <a:r>
              <a:rPr sz="2400" b="0" cap="none">
                <a:hlinkClick r:id="rId4"/>
              </a:rPr>
              <a:t>https://www.inautia.de</a:t>
            </a:r>
            <a:r>
              <a:t/>
            </a:r>
            <a:br/>
            <a:r>
              <a:rPr sz="2400" b="0" cap="none">
                <a:hlinkClick r:id="rId5"/>
              </a:rPr>
              <a:t>https://www.willhaben.at</a:t>
            </a:r>
            <a:r>
              <a:t/>
            </a:r>
            <a:br/>
            <a:r>
              <a:rPr sz="2400" b="0" cap="none">
                <a:hlinkClick r:id="rId6"/>
              </a:rPr>
              <a:t>https://www.ebay-kleinanzeigen.de</a:t>
            </a:r>
          </a:p>
        </p:txBody>
      </p:sp>
    </p:spTree>
  </p:cSld>
  <p:clrMapOvr>
    <a:masterClrMapping/>
  </p:clrMapOvr>
  <mc:AlternateContent xmlns:mc="http://schemas.openxmlformats.org/markup-compatibility/2006" xmlns:p14="http://schemas.microsoft.com/office/powerpoint/2010/main">
    <mc:Choice Requires="p14">
      <p:transition spd="slow" p14:dur="1800" advTm="21198">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1198">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D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Eingrenzen des Angebotes</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3AA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sz="3600" b="1" cap="none">
                <a:solidFill>
                  <a:srgbClr val="0000FF"/>
                </a:solidFill>
              </a:defRPr>
            </a:pPr>
            <a:r>
              <a:t>Internet Yacht-Börsen</a:t>
            </a:r>
            <a:br/>
            <a:r>
              <a:rPr sz="2400" b="0" cap="none"/>
              <a:t>bieten eine riesige Auswahl an Yachten</a:t>
            </a:r>
            <a:r>
              <a:t/>
            </a:r>
            <a:br/>
            <a:r>
              <a:rPr sz="2400" b="0" cap="none"/>
              <a:t>Hier das Richtige zu finden wird durch sogenannte </a:t>
            </a:r>
            <a:r>
              <a:rPr sz="2400" cap="none">
                <a:solidFill>
                  <a:srgbClr val="7F0000"/>
                </a:solidFill>
              </a:rPr>
              <a:t>Filter</a:t>
            </a:r>
            <a:r>
              <a:rPr sz="2400" b="0" cap="none"/>
              <a:t> erleichtert.</a:t>
            </a:r>
            <a:r>
              <a:t/>
            </a:r>
            <a:br/>
            <a:endParaRPr sz="1400" cap="none"/>
          </a:p>
          <a:p>
            <a:pPr>
              <a:defRPr b="1" cap="none">
                <a:solidFill>
                  <a:srgbClr val="0000FF"/>
                </a:solidFill>
              </a:defRPr>
            </a:pPr>
            <a:r>
              <a:t>Art des Schiffes</a:t>
            </a:r>
          </a:p>
          <a:p>
            <a:pPr>
              <a:defRPr b="1" cap="none">
                <a:solidFill>
                  <a:srgbClr val="0000FF"/>
                </a:solidFill>
              </a:defRPr>
            </a:pPr>
            <a:r>
              <a:t>Hersteller </a:t>
            </a:r>
            <a:r>
              <a:rPr b="0" cap="none"/>
              <a:t>(Bavaria, Dufour, Sunbeam usw.</a:t>
            </a:r>
            <a:r>
              <a:t>)</a:t>
            </a:r>
          </a:p>
          <a:p>
            <a:pPr>
              <a:defRPr b="1" cap="none">
                <a:solidFill>
                  <a:srgbClr val="0000FF"/>
                </a:solidFill>
              </a:defRPr>
            </a:pPr>
            <a:r>
              <a:t>Preisspanne</a:t>
            </a:r>
            <a:r>
              <a:rPr b="0" cap="none"/>
              <a:t> (von - bis)</a:t>
            </a:r>
          </a:p>
          <a:p>
            <a:pPr>
              <a:defRPr b="1" cap="none">
                <a:solidFill>
                  <a:srgbClr val="0000FF"/>
                </a:solidFill>
              </a:defRPr>
            </a:pPr>
            <a:r>
              <a:t>Länge</a:t>
            </a:r>
            <a:r>
              <a:rPr b="0" cap="none"/>
              <a:t> (von - bis)</a:t>
            </a:r>
          </a:p>
          <a:p>
            <a:pPr>
              <a:defRPr b="1" cap="none">
                <a:solidFill>
                  <a:srgbClr val="0000FF"/>
                </a:solidFill>
              </a:defRPr>
            </a:pPr>
            <a:r>
              <a:t>Jahrgang</a:t>
            </a:r>
            <a:r>
              <a:rPr b="0" cap="none"/>
              <a:t> (von - bis)</a:t>
            </a:r>
          </a:p>
          <a:p>
            <a:pPr>
              <a:defRPr b="1" cap="none">
                <a:solidFill>
                  <a:srgbClr val="0000FF"/>
                </a:solidFill>
              </a:defRPr>
            </a:pPr>
            <a:r>
              <a:t>Land</a:t>
            </a:r>
          </a:p>
          <a:p>
            <a:pPr>
              <a:defRPr b="1" cap="none">
                <a:solidFill>
                  <a:srgbClr val="0000FF"/>
                </a:solidFill>
              </a:defRPr>
            </a:pPr>
            <a:r>
              <a:t>uvm.</a:t>
            </a:r>
          </a:p>
          <a:p>
            <a:pPr>
              <a:defRPr b="1" cap="none">
                <a:solidFill>
                  <a:srgbClr val="0000FF"/>
                </a:solidFill>
              </a:defRPr>
            </a:pPr>
            <a:endParaRPr/>
          </a:p>
        </p:txBody>
      </p:sp>
      <p:sp>
        <p:nvSpPr>
          <p:cNvPr id="6" name="Ellipse1">
            <a:hlinkClick r:id="rId3"/>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gAAAA8BAAAAkAAAAEgAAACQAAAASAAAAAAAAAAAAAAAAAAAAAEAAABQAAAAAAAAAAAA8D8AAAAAAADwPwAAAAAAAOA/AAAAAAAA4D8AAAAAAADgPwAAAAAAAOA/AAAAAAAA4D8AAAAAAADgPwAAAAAAAOA/AAAAAAAA4D8CAAAAjAAAAAEAAAAAAAAAfwAAAP///wgAAAAAAAAAAAAAAAAAAAAAAAAAAAAAAAAAAAAAZAAAAAEAAABAAAAAAAAAAAAAAAAAAAAAAAAAAAAAAAAAAAAAAAAAAAAAAAAAAAAAAAAAAAAAAAAAAAAAAAAAAAAAAAAAAAAAAAAAAAAAAAAAAAAAAAAAAAAAAAAAAAAAFAAAADwAAAAAAAAAAAAAAAJXpAkAAAAAAQAAAAAAAAAAAAAAAAAAAAA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AAAP///wEAAAAAAAAAAAAAAAAAAAAAAAAAAAAAAAAAAAAAAAAAAAJXpAJ/f38AgICAA8zMzADAwP8Af39/AAAAAAAAAAAAAAAAAAAAAAAAAAAAIQAAABgAAAAUAAAAp0IAAKsJAABrRAAAbwsAABAAAAAmAAAACAAAAP//////////MAAAABQAAAAAAAAAAAD//wAAAQAAAP//AAABAA=="/>
              </a:ext>
            </a:extLst>
          </p:cNvSpPr>
          <p:nvPr/>
        </p:nvSpPr>
        <p:spPr>
          <a:xfrm>
            <a:off x="10835005" y="1571625"/>
            <a:ext cx="287020" cy="287020"/>
          </a:xfrm>
          <a:prstGeom prst="ellipse">
            <a:avLst/>
          </a:prstGeom>
          <a:solidFill>
            <a:srgbClr val="7F0000"/>
          </a:solidFill>
          <a:ln>
            <a:noFill/>
          </a:ln>
          <a:effectLst/>
        </p:spPr>
      </p:sp>
    </p:spTree>
  </p:cSld>
  <p:clrMapOvr>
    <a:masterClrMapping/>
  </p:clrMapOvr>
  <mc:AlternateContent xmlns:mc="http://schemas.openxmlformats.org/markup-compatibility/2006" xmlns:p14="http://schemas.microsoft.com/office/powerpoint/2010/main">
    <mc:Choice Requires="p14">
      <p:transition spd="slow" p14:dur="1800" advTm="16576">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6576">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lsZS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Eingrenzen des Angebotes</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sz="3600" b="1" cap="none">
                <a:solidFill>
                  <a:srgbClr val="0000FF"/>
                </a:solidFill>
              </a:defRPr>
            </a:pPr>
            <a:r>
              <a:rPr sz="2400" cap="none"/>
              <a:t>Nach Anwendung von einigen wichtigen Filtern</a:t>
            </a:r>
            <a:r>
              <a:rPr sz="2400" b="0" cap="none"/>
              <a:t> bleibt meist schon nur mehr eine überschaubare Anzahl an Yachten über, welche man dann einmal durchblättert, und falls sie einem gefallen als </a:t>
            </a:r>
            <a:r>
              <a:rPr sz="2400" cap="none"/>
              <a:t>Favoriten</a:t>
            </a:r>
            <a:r>
              <a:rPr sz="2400" b="0" cap="none"/>
              <a:t> markiert</a:t>
            </a:r>
            <a:r>
              <a:t/>
            </a:r>
            <a:br/>
            <a:r>
              <a:rPr cap="none">
                <a:solidFill>
                  <a:srgbClr val="7F0000"/>
                </a:solidFill>
              </a:rPr>
              <a:t>Man sollte dabei aber offen</a:t>
            </a:r>
            <a:r>
              <a:t/>
            </a:r>
            <a:br/>
            <a:r>
              <a:rPr cap="none">
                <a:solidFill>
                  <a:srgbClr val="7F0000"/>
                </a:solidFill>
              </a:rPr>
              <a:t>für Neues sein!</a:t>
            </a:r>
            <a:r>
              <a:t/>
            </a:r>
            <a:br/>
            <a:r>
              <a:rPr sz="2400" b="0" cap="none"/>
              <a:t>Man glaubt nicht, wieviele Yachttypen es gibt, von denen man noch nie gehört hat, die es aber auch wert sind, einer genaueren Betrachtung unterzogen zu werden</a:t>
            </a:r>
            <a:r>
              <a:t/>
            </a:r>
            <a:br/>
            <a:endParaRPr sz="2400" b="0" cap="none"/>
          </a:p>
          <a:p>
            <a:pPr>
              <a:defRPr b="1" cap="none">
                <a:solidFill>
                  <a:srgbClr val="0000FF"/>
                </a:solidFill>
              </a:defRPr>
            </a:pPr>
            <a:endParaRPr sz="2400" b="0" cap="none"/>
          </a:p>
        </p:txBody>
      </p:sp>
      <p:sp>
        <p:nvSpPr>
          <p:cNvPr id="6" name="Ellipse1">
            <a:hlinkClick r:id="rId3"/>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gAAAA8BAAAAkAAAAEgAAACQAAAASAAAAAAAAAAAAAAAAAAAAAEAAABQAAAAAAAAAAAA8D8AAAAAAADwPwAAAAAAAOA/AAAAAAAA4D8AAAAAAADgPwAAAAAAAOA/AAAAAAAA4D8AAAAAAADgPwAAAAAAAOA/AAAAAAAA4D8CAAAAjAAAAAEAAAAAAAAAfwAAAP///wgAAAAAAAAAAAAAAAAAAAAAAAAAAAAAAAAAAAAAZAAAAAEAAABAAAAAAAAAAAAAAAAAAAAAAAAAAAAAAAAAAAAAAAAAAAAAAAAAAAAAAAAAAAAAAAAAAAAAAAAAAAAAAAAAAAAAAAAAAAAAAAAAAAAAAAAAAAAAAAAAAAAAFAAAADwAAAAAAAAAAAAAAAJXpAkAAAAAAQAAAAAAAAAAAAAAAAAAAAA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AAAP///wEAAAAAAAAAAAAAAAAAAAAAAAAAAAAAAAAAAAAAAAAAAAJXpAJ/f38AgICAA8zMzADAwP8Af39/AAAAAAAAAAAAAAAAAAAAAAAAAAAAIQAAABgAAAAUAAAAp0IAAKsJAABrRAAAbwsAABAAAAAmAAAACAAAAP//////////MAAAABQAAAAAAAAAAAD//wAAAQAAAP//AAABAA=="/>
              </a:ext>
            </a:extLst>
          </p:cNvSpPr>
          <p:nvPr/>
        </p:nvSpPr>
        <p:spPr>
          <a:xfrm>
            <a:off x="10835005" y="1571625"/>
            <a:ext cx="287020" cy="287020"/>
          </a:xfrm>
          <a:prstGeom prst="ellipse">
            <a:avLst/>
          </a:prstGeom>
          <a:solidFill>
            <a:srgbClr val="7F0000"/>
          </a:solidFill>
          <a:ln>
            <a:noFill/>
          </a:ln>
          <a:effectLst/>
        </p:spPr>
      </p:sp>
    </p:spTree>
  </p:cSld>
  <p:clrMapOvr>
    <a:masterClrMapping/>
  </p:clrMapOvr>
  <mc:AlternateContent xmlns:mc="http://schemas.openxmlformats.org/markup-compatibility/2006" xmlns:p14="http://schemas.microsoft.com/office/powerpoint/2010/main">
    <mc:Choice Requires="p14">
      <p:transition spd="slow" p14:dur="1800" advTm="23643">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3643">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K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Eingrenzen des Angebotes</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sz="3600" b="1" cap="none">
                <a:solidFill>
                  <a:srgbClr val="0000FF"/>
                </a:solidFill>
              </a:defRPr>
            </a:pPr>
            <a:r>
              <a:rPr cap="none">
                <a:solidFill>
                  <a:srgbClr val="7F0000"/>
                </a:solidFill>
              </a:rPr>
              <a:t>Nun geht es ins Detail</a:t>
            </a:r>
            <a:r>
              <a:t/>
            </a:r>
            <a:br/>
            <a:r>
              <a:rPr sz="2400" b="0" cap="none"/>
              <a:t>und das kann ganz schön vertrackt sein, denn</a:t>
            </a:r>
            <a:r>
              <a:t/>
            </a:r>
            <a:br/>
            <a:r>
              <a:rPr sz="2400" cap="none">
                <a:solidFill>
                  <a:srgbClr val="7F0000"/>
                </a:solidFill>
              </a:rPr>
              <a:t>Angebote von oberflächlich gleichen Yachten können sich sehr unterscheiden</a:t>
            </a:r>
            <a:endParaRPr sz="2400" cap="none"/>
          </a:p>
          <a:p>
            <a:pPr>
              <a:defRPr sz="3600" b="1" cap="none">
                <a:solidFill>
                  <a:srgbClr val="0000FF"/>
                </a:solidFill>
              </a:defRPr>
            </a:pPr>
            <a:r>
              <a:rPr sz="2400" cap="none"/>
              <a:t>in ihrer Austattung (manchmal sieht man auf den Angebotsfotos Ausrüstung, die nicht im Text vermerkt ist, dann unbedingt nachfragen)</a:t>
            </a:r>
          </a:p>
          <a:p>
            <a:pPr>
              <a:defRPr sz="3600" b="1" cap="none">
                <a:solidFill>
                  <a:srgbClr val="0000FF"/>
                </a:solidFill>
              </a:defRPr>
            </a:pPr>
            <a:r>
              <a:rPr sz="2400" cap="none"/>
              <a:t>im Preis - mit oder ohne Mwst. (EU versteuert?)</a:t>
            </a:r>
          </a:p>
          <a:p>
            <a:pPr>
              <a:defRPr b="1" cap="none">
                <a:solidFill>
                  <a:srgbClr val="0000FF"/>
                </a:solidFill>
              </a:defRPr>
            </a:pPr>
            <a:r>
              <a:t>Alter, Zustand</a:t>
            </a:r>
          </a:p>
          <a:p>
            <a:pPr>
              <a:defRPr b="1" cap="none">
                <a:solidFill>
                  <a:srgbClr val="0000FF"/>
                </a:solidFill>
              </a:defRPr>
            </a:pPr>
            <a:r>
              <a:t>in Österreich gemeldet - oder wo anders?  uam...</a:t>
            </a:r>
            <a:br/>
            <a:r>
              <a:rPr sz="3600" cap="none">
                <a:solidFill>
                  <a:srgbClr val="7F0000"/>
                </a:solidFill>
              </a:rPr>
              <a:t>Da hilft nur, genau zu schauen</a:t>
            </a:r>
          </a:p>
        </p:txBody>
      </p:sp>
      <p:sp>
        <p:nvSpPr>
          <p:cNvPr id="6" name="Ellipse1">
            <a:hlinkClick r:id="rId3"/>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gAAAA8BAAAAkAAAAEgAAACQAAAASAAAAAAAAAAAAAAAAAAAAAEAAABQAAAAAAAAAAAA8D8AAAAAAADwPwAAAAAAAOA/AAAAAAAA4D8AAAAAAADgPwAAAAAAAOA/AAAAAAAA4D8AAAAAAADgPwAAAAAAAOA/AAAAAAAA4D8CAAAAjAAAAAEAAAAAAAAAfwAAAP///wgAAAAAAAAAAAAAAAAAAAAAAAAAAAAAAAAAAAAAZAAAAAEAAABAAAAAAAAAAAAAAAAAAAAAAAAAAAAAAAAAAAAAAAAAAAAAAAAAAAAAAAAAAAAAAAAAAAAAAAAAAAAAAAAAAAAAAAAAAAAAAAAAAAAAAAAAAAAAAAAAAAAAFAAAADwAAAAAAAAAAAAAAAJXpAkAAAAAAQAAAAAAAAAAAAAAAAAAAAA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AAAAAD/fwAA/38AAAAAAAAJAAAABAAAAGlsZS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AAAP///wEAAAAAAAAAAAAAAAAAAAAAAAAAAAAAAAAAAAAAAAAAAAJXpAJ/f38AgICAA8zMzADAwP8Af39/AAAAAAAAAAAAAAAAAAAAAAAAAAAAIQAAABgAAAAUAAAAp0IAAKsJAABrRAAAbwsAABAAAAAmAAAACAAAAP//////////MAAAABQAAAAAAAAAAAD//wAAAQAAAP//AAABAA=="/>
              </a:ext>
            </a:extLst>
          </p:cNvSpPr>
          <p:nvPr/>
        </p:nvSpPr>
        <p:spPr>
          <a:xfrm>
            <a:off x="10835005" y="1571625"/>
            <a:ext cx="287020" cy="287020"/>
          </a:xfrm>
          <a:prstGeom prst="ellipse">
            <a:avLst/>
          </a:prstGeom>
          <a:solidFill>
            <a:srgbClr val="7F0000"/>
          </a:solidFill>
          <a:ln>
            <a:noFill/>
          </a:ln>
          <a:effectLst/>
        </p:spPr>
      </p:sp>
    </p:spTree>
  </p:cSld>
  <p:clrMapOvr>
    <a:masterClrMapping/>
  </p:clrMapOvr>
  <mc:AlternateContent xmlns:mc="http://schemas.openxmlformats.org/markup-compatibility/2006" xmlns:p14="http://schemas.microsoft.com/office/powerpoint/2010/main">
    <mc:Choice Requires="p14">
      <p:transition spd="slow" p14:dur="1800" advTm="31668">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31668">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lsZS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a:hlinkClick r:id="rId3"/>
          </p:cNvPr>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clJS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Eingrenzen des Angebotes</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sz="3000" b="1" cap="none">
                <a:solidFill>
                  <a:srgbClr val="0000FF"/>
                </a:solidFill>
              </a:defRPr>
            </a:pPr>
            <a:r>
              <a:t>Doch dann kommt er,</a:t>
            </a:r>
            <a:br/>
            <a:r>
              <a:rPr sz="4800" cap="none">
                <a:solidFill>
                  <a:srgbClr val="7F0000"/>
                </a:solidFill>
              </a:rPr>
              <a:t>der Moment,</a:t>
            </a:r>
            <a:r>
              <a:t/>
            </a:r>
            <a:br/>
            <a:r>
              <a:t>an dem man glaubt, das richtige Schiff am bevorzugten Ort, zum passenden Preis und mit der optimalen Ausstattung gefunden zu haben und</a:t>
            </a:r>
            <a:br/>
            <a:r>
              <a:rPr sz="4800" cap="none">
                <a:solidFill>
                  <a:srgbClr val="7F0000"/>
                </a:solidFill>
              </a:rPr>
              <a:t>kontaktiert in Folge einen Verkäufer</a:t>
            </a:r>
            <a:r>
              <a:t/>
            </a:r>
            <a:br/>
            <a:endParaRPr sz="3600" cap="none">
              <a:solidFill>
                <a:srgbClr val="7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800" advTm="18329">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8329">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lsZS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Kontaktaufnahme</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b="1" cap="none">
                <a:solidFill>
                  <a:srgbClr val="0000FF"/>
                </a:solidFill>
              </a:defRPr>
            </a:pPr>
            <a:r>
              <a:rPr cap="none">
                <a:solidFill>
                  <a:srgbClr val="7F0000"/>
                </a:solidFill>
              </a:rPr>
              <a:t>Bei Yachtbörsen im Internet muss man meistens zuerst einmal eine Mail an den Anbieter senden,</a:t>
            </a:r>
            <a:r>
              <a:t/>
            </a:r>
            <a:br/>
            <a:r>
              <a:rPr b="0" cap="none"/>
              <a:t>in der man sein Interesse bekundet und noch um vielleicht fehlende zusätzliche Angaben bittet.</a:t>
            </a:r>
            <a:r>
              <a:t/>
            </a:r>
            <a:br/>
            <a:r>
              <a:rPr sz="3000" cap="none">
                <a:solidFill>
                  <a:srgbClr val="7F0000"/>
                </a:solidFill>
              </a:rPr>
              <a:t>manchmal endet es hier bereits, denn man bekommt nicht immer Antwort</a:t>
            </a:r>
            <a:r>
              <a:t/>
            </a:r>
            <a:br/>
            <a:endParaRPr cap="none">
              <a:solidFill>
                <a:srgbClr val="7F0000"/>
              </a:solidFill>
            </a:endParaRPr>
          </a:p>
          <a:p>
            <a:pPr>
              <a:defRPr sz="3000" b="1" cap="none">
                <a:solidFill>
                  <a:srgbClr val="0000FF"/>
                </a:solidFill>
              </a:defRPr>
            </a:pPr>
            <a:r>
              <a:rPr sz="2400" b="0" cap="none"/>
              <a:t>Wenn aber doch, wird man sich um ein Telefonat bemühen, um ein erstes</a:t>
            </a:r>
            <a:r>
              <a:t/>
            </a:r>
            <a:br/>
            <a:r>
              <a:rPr cap="none">
                <a:solidFill>
                  <a:srgbClr val="7F0000"/>
                </a:solidFill>
              </a:rPr>
              <a:t>persönliches Abtasten einzuleiten</a:t>
            </a:r>
            <a:r>
              <a:t/>
            </a:r>
            <a:br/>
            <a:endParaRPr sz="3600" cap="none">
              <a:solidFill>
                <a:srgbClr val="7F0000"/>
              </a:solidFill>
            </a:endParaRPr>
          </a:p>
        </p:txBody>
      </p:sp>
      <p:sp>
        <p:nvSpPr>
          <p:cNvPr id="6" name="Ellipse1">
            <a:hlinkClick r:id="rId3"/>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gAAAA8BAAAAkAAAAEgAAACQAAAASAAAAAAAAAAAAAAAAAAAAAEAAABQAAAAAAAAAAAA8D8AAAAAAADwPwAAAAAAAOA/AAAAAAAA4D8AAAAAAADgPwAAAAAAAOA/AAAAAAAA4D8AAAAAAADgPwAAAAAAAOA/AAAAAAAA4D8CAAAAjAAAAAEAAAAAAAAAfwAAAP///wgAAAAAAAAAAAAAAAAAAAAAAAAAAAAAAAAAAAAAZAAAAAEAAABAAAAAAAAAAAAAAAAAAAAAAAAAAAAAAAAAAAAAAAAAAAAAAAAAAAAAAAAAAAAAAAAAAAAAAAAAAAAAAAAAAAAAAAAAAAAAAAAAAAAAAAAAAAAAAAAAAAAAFAAAADwAAAAAAAAAAAAAAAJXpAkAAAAAAQAAAAAAAAAAAAAAAAAAAAA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AAAAAD/fwAA/38AAAAAAAAJAAAABAAAAAABA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AAAP///wEAAAAAAAAAAAAAAAAAAAAAAAAAAAAAAAAAAAAAAAAAAAJXpAJ/f38AgICAA8zMzADAwP8Af39/AAAAAAAAAAAAAAAAAAAAAAAAAAAAIQAAABgAAAAUAAAAp0IAAKsJAABrRAAAbwsAABAAAAAmAAAACAAAAP//////////MAAAABQAAAAAAAAAAAD//wAAAQAAAP//AAABAA=="/>
              </a:ext>
            </a:extLst>
          </p:cNvSpPr>
          <p:nvPr/>
        </p:nvSpPr>
        <p:spPr>
          <a:xfrm>
            <a:off x="10835005" y="1571625"/>
            <a:ext cx="287020" cy="287020"/>
          </a:xfrm>
          <a:prstGeom prst="ellipse">
            <a:avLst/>
          </a:prstGeom>
          <a:solidFill>
            <a:srgbClr val="7F0000"/>
          </a:solidFill>
          <a:ln>
            <a:noFill/>
          </a:ln>
          <a:effectLst/>
        </p:spPr>
      </p:sp>
    </p:spTree>
  </p:cSld>
  <p:clrMapOvr>
    <a:masterClrMapping/>
  </p:clrMapOvr>
  <mc:AlternateContent xmlns:mc="http://schemas.openxmlformats.org/markup-compatibility/2006" xmlns:p14="http://schemas.microsoft.com/office/powerpoint/2010/main">
    <mc:Choice Requires="p14">
      <p:transition spd="slow" p14:dur="1800" advTm="18815">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8815">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4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Kontaktaufnahme </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b="1" cap="none">
                <a:solidFill>
                  <a:srgbClr val="7F0000"/>
                </a:solidFill>
              </a:defRPr>
            </a:pPr>
            <a:r>
              <a:t>Bei einem Telefonat kann man schon über das rein Gesagte hinaus einiges über seinen Verhandlungspartner herausfinden</a:t>
            </a:r>
          </a:p>
          <a:p>
            <a:pPr>
              <a:defRPr b="1" cap="none">
                <a:solidFill>
                  <a:srgbClr val="7F0000"/>
                </a:solidFill>
              </a:defRPr>
            </a:pPr>
            <a:r>
              <a:rPr cap="none">
                <a:solidFill>
                  <a:srgbClr val="0000FF"/>
                </a:solidFill>
              </a:rPr>
              <a:t>Wie wirkt er generell</a:t>
            </a:r>
          </a:p>
          <a:p>
            <a:pPr>
              <a:defRPr b="1" cap="none">
                <a:solidFill>
                  <a:srgbClr val="7F0000"/>
                </a:solidFill>
              </a:defRPr>
            </a:pPr>
            <a:r>
              <a:t>Wie beschreibt er seine Yacht im Bezug auf den allgemeinen oder technischen Zustand</a:t>
            </a:r>
          </a:p>
          <a:p>
            <a:pPr>
              <a:defRPr sz="3000" b="1" cap="none">
                <a:solidFill>
                  <a:srgbClr val="0000FF"/>
                </a:solidFill>
              </a:defRPr>
            </a:pPr>
            <a:r>
              <a:rPr sz="2400" cap="none"/>
              <a:t>Wie kompetent kommt er dabei rüber?</a:t>
            </a:r>
            <a:r>
              <a:t/>
            </a:r>
            <a:br/>
            <a:r>
              <a:rPr sz="2400" cap="none"/>
              <a:t>Macht er von sich aus gute brauchbare Aussagen oder drückt er sich vor genauen Angaben.</a:t>
            </a:r>
            <a:r>
              <a:t/>
            </a:r>
            <a:br/>
            <a:endParaRPr sz="2400" cap="none"/>
          </a:p>
          <a:p>
            <a:pPr>
              <a:defRPr b="1" u="sng" cap="none">
                <a:solidFill>
                  <a:srgbClr val="7F0000"/>
                </a:solidFill>
              </a:defRPr>
            </a:pPr>
            <a:r>
              <a:rPr u="none" cap="none">
                <a:solidFill>
                  <a:srgbClr val="0000FF"/>
                </a:solidFill>
              </a:rPr>
              <a:t>Klar ist:  </a:t>
            </a:r>
            <a:r>
              <a:t>Dieses “ Abtasten “</a:t>
            </a:r>
            <a:br/>
            <a:r>
              <a:t>geschieht natürlich in beiden Richtungen</a:t>
            </a:r>
          </a:p>
        </p:txBody>
      </p:sp>
      <p:sp>
        <p:nvSpPr>
          <p:cNvPr id="6" name="Ellipse1">
            <a:hlinkClick r:id="rId3"/>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gAAAA8BAAAAkAAAAEgAAACQAAAASAAAAAAAAAAAAAAAAAAAAAEAAABQAAAAAAAAAAAA8D8AAAAAAADwPwAAAAAAAOA/AAAAAAAA4D8AAAAAAADgPwAAAAAAAOA/AAAAAAAA4D8AAAAAAADgPwAAAAAAAOA/AAAAAAAA4D8CAAAAjAAAAAEAAAAAAAAAfwAAAP///wgAAAAAAAAAAAAAAAAAAAAAAAAAAAAAAAAAAAAAZAAAAAEAAABAAAAAAAAAAAAAAAAAAAAAAAAAAAAAAAAAAAAAAAAAAAAAAAAAAAAAAAAAAAAAAAAAAAAAAAAAAAAAAAAAAAAAAAAAAAAAAAAAAAAAAAAAAAAAAAAAAAAAFAAAADwAAAAAAAAAAAAAAAJXpAkAAAAAAQAAAAAAAAAAAAAAAAAAAAA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AAAAAD/fwAA/38AAAAAAAAJAAAABAAAAAg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AAAP///wEAAAAAAAAAAAAAAAAAAAAAAAAAAAAAAAAAAAAAAAAAAAJXpAJ/f38AgICAA8zMzADAwP8Af39/AAAAAAAAAAAAAAAAAAAAAAAAAAAAIQAAABgAAAAUAAAAp0IAAKsJAABrRAAAbwsAABAAAAAmAAAACAAAAP//////////MAAAABQAAAAAAAAAAAD//wAAAQAAAP//AAABAA=="/>
              </a:ext>
            </a:extLst>
          </p:cNvSpPr>
          <p:nvPr/>
        </p:nvSpPr>
        <p:spPr>
          <a:xfrm>
            <a:off x="10835005" y="1571625"/>
            <a:ext cx="287020" cy="287020"/>
          </a:xfrm>
          <a:prstGeom prst="ellipse">
            <a:avLst/>
          </a:prstGeom>
          <a:solidFill>
            <a:srgbClr val="7F0000"/>
          </a:solidFill>
          <a:ln>
            <a:noFill/>
          </a:ln>
          <a:effectLst/>
        </p:spPr>
      </p:sp>
    </p:spTree>
  </p:cSld>
  <p:clrMapOvr>
    <a:masterClrMapping/>
  </p:clrMapOvr>
  <mc:AlternateContent xmlns:mc="http://schemas.openxmlformats.org/markup-compatibility/2006" xmlns:p14="http://schemas.microsoft.com/office/powerpoint/2010/main">
    <mc:Choice Requires="p14">
      <p:transition spd="slow" p14:dur="1800" advTm="22681">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2681">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C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Kontaktaufnahme </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b="1" cap="none">
                <a:solidFill>
                  <a:srgbClr val="7F0000"/>
                </a:solidFill>
              </a:defRPr>
            </a:pPr>
            <a:r>
              <a:rPr cap="none">
                <a:solidFill>
                  <a:srgbClr val="0000FF"/>
                </a:solidFill>
              </a:rPr>
              <a:t>Nach diesem telefonischen Abtasten kommt es meist zu einer </a:t>
            </a:r>
            <a:r>
              <a:rPr u="sng"/>
              <a:t>Terminvereinbarung</a:t>
            </a:r>
            <a:r>
              <a:rPr cap="none">
                <a:solidFill>
                  <a:srgbClr val="0000FF"/>
                </a:solidFill>
              </a:rPr>
              <a:t> für eine</a:t>
            </a:r>
            <a:r>
              <a:t> </a:t>
            </a:r>
            <a:r>
              <a:rPr sz="3600" cap="none"/>
              <a:t>Yachtbesichtigung</a:t>
            </a:r>
            <a:r>
              <a:t/>
            </a:r>
            <a:br/>
            <a:r>
              <a:rPr cap="none">
                <a:solidFill>
                  <a:srgbClr val="0000FF"/>
                </a:solidFill>
              </a:rPr>
              <a:t>hier hatte ich einige negative Erlebnisse, weshalb ich mir erlaube ein paar </a:t>
            </a:r>
            <a:r>
              <a:t>Ratschläge</a:t>
            </a:r>
            <a:r>
              <a:rPr cap="none">
                <a:solidFill>
                  <a:srgbClr val="0000FF"/>
                </a:solidFill>
              </a:rPr>
              <a:t> zu geben</a:t>
            </a:r>
            <a:r>
              <a:t/>
            </a:r>
            <a:br/>
            <a:endParaRPr cap="none">
              <a:solidFill>
                <a:srgbClr val="0000FF"/>
              </a:solidFill>
            </a:endParaRPr>
          </a:p>
          <a:p>
            <a:pPr>
              <a:defRPr b="1" cap="none">
                <a:solidFill>
                  <a:srgbClr val="0000FF"/>
                </a:solidFill>
              </a:defRPr>
            </a:pPr>
            <a:r>
              <a:t>nicht einlassen auf gleichzeitige Besichtigungen mehrerer Interessenten od.</a:t>
            </a:r>
          </a:p>
          <a:p>
            <a:pPr>
              <a:defRPr b="1" cap="none">
                <a:solidFill>
                  <a:srgbClr val="0000FF"/>
                </a:solidFill>
              </a:defRPr>
            </a:pPr>
            <a:r>
              <a:t>Besichtigung jetzt, Verkauf später im Jahr</a:t>
            </a:r>
          </a:p>
          <a:p>
            <a:pPr>
              <a:defRPr b="1" cap="none">
                <a:solidFill>
                  <a:srgbClr val="0000FF"/>
                </a:solidFill>
              </a:defRPr>
            </a:pPr>
            <a:r>
              <a:t>vorher festlegen, dass bei der Besichtigung auch ein anschließender Kauf möglich ist</a:t>
            </a:r>
          </a:p>
        </p:txBody>
      </p:sp>
      <p:sp>
        <p:nvSpPr>
          <p:cNvPr id="6" name="Ellipse1">
            <a:hlinkClick r:id="rId3"/>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gAAAA8BAAAAkAAAAEgAAACQAAAASAAAAAAAAAAAAAAAAAAAAAEAAABQAAAAAAAAAAAA8D8AAAAAAADwPwAAAAAAAOA/AAAAAAAA4D8AAAAAAADgPwAAAAAAAOA/AAAAAAAA4D8AAAAAAADgPwAAAAAAAOA/AAAAAAAA4D8CAAAAjAAAAAEAAAAAAAAAfwAAAP///wgAAAAAAAAAAAAAAAAAAAAAAAAAAAAAAAAAAAAAZAAAAAEAAABAAAAAAAAAAAAAAAAAAAAAAAAAAAAAAAAAAAAAAAAAAAAAAAAAAAAAAAAAAAAAAAAAAAAAAAAAAAAAAAAAAAAAAAAAAAAAAAAAAAAAAAAAAAAAAAAAAAAAFAAAADwAAAAAAAAAAAAAAAJXpAkAAAAAAQAAAAAAAAAAAAAAAAAAAAA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AAAP///wEAAAAAAAAAAAAAAAAAAAAAAAAAAAAAAAAAAAAAAAAAAAJXpAJ/f38AgICAA8zMzADAwP8Af39/AAAAAAAAAAAAAAAAAAAAAAAAAAAAIQAAABgAAAAUAAAAp0IAAKsJAABrRAAAbwsAABAAAAAmAAAACAAAAP//////////MAAAABQAAAAAAAAAAAD//wAAAQAAAP//AAABAA=="/>
              </a:ext>
            </a:extLst>
          </p:cNvSpPr>
          <p:nvPr/>
        </p:nvSpPr>
        <p:spPr>
          <a:xfrm>
            <a:off x="10835005" y="1571625"/>
            <a:ext cx="287020" cy="287020"/>
          </a:xfrm>
          <a:prstGeom prst="ellipse">
            <a:avLst/>
          </a:prstGeom>
          <a:solidFill>
            <a:srgbClr val="7F0000"/>
          </a:solidFill>
          <a:ln>
            <a:noFill/>
          </a:ln>
          <a:effectLst/>
        </p:spPr>
      </p:sp>
    </p:spTree>
  </p:cSld>
  <p:clrMapOvr>
    <a:masterClrMapping/>
  </p:clrMapOvr>
  <mc:AlternateContent xmlns:mc="http://schemas.openxmlformats.org/markup-compatibility/2006" xmlns:p14="http://schemas.microsoft.com/office/powerpoint/2010/main">
    <mc:Choice Requires="p14">
      <p:transition spd="slow" p14:dur="1800" advTm="30313">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30313">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w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Suche nach der richtigen Segelyacht</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o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Yachtbesichtigung</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sz="3600" b="1" cap="none">
                <a:solidFill>
                  <a:srgbClr val="0000FF"/>
                </a:solidFill>
              </a:defRPr>
            </a:pPr>
            <a:r>
              <a:rPr sz="2400" b="0" cap="none"/>
              <a:t>Auf die Frage:</a:t>
            </a:r>
            <a:r>
              <a:t/>
            </a:r>
            <a:br/>
            <a:r>
              <a:rPr sz="2400" cap="none">
                <a:solidFill>
                  <a:srgbClr val="7F0000"/>
                </a:solidFill>
              </a:rPr>
              <a:t>“ Worauf achtet man besonders “</a:t>
            </a:r>
            <a:r>
              <a:t/>
            </a:r>
            <a:br/>
            <a:r>
              <a:rPr sz="2400" b="0" cap="none"/>
              <a:t>gibt es nur eine Antwort</a:t>
            </a:r>
            <a:r>
              <a:t/>
            </a:r>
            <a:br/>
            <a:r>
              <a:rPr sz="6400" cap="none">
                <a:solidFill>
                  <a:srgbClr val="7F0000"/>
                </a:solidFill>
              </a:rPr>
              <a:t>AUF ALLES</a:t>
            </a:r>
          </a:p>
          <a:p>
            <a:pPr>
              <a:defRPr sz="3600" b="1" cap="none">
                <a:solidFill>
                  <a:srgbClr val="0000FF"/>
                </a:solidFill>
              </a:defRPr>
            </a:pPr>
            <a:r>
              <a:rPr sz="2400" b="0" cap="none"/>
              <a:t>es gibt dazu auch einige Leitfäden im Internet</a:t>
            </a:r>
            <a:r>
              <a:t/>
            </a:r>
            <a:br/>
            <a:r>
              <a:rPr sz="2400" b="0" cap="none"/>
              <a:t>zum Lesen oder als Checkliste zum Downloaden</a:t>
            </a:r>
          </a:p>
          <a:p>
            <a:pPr>
              <a:defRPr sz="3600" b="1" cap="none">
                <a:solidFill>
                  <a:srgbClr val="0000FF"/>
                </a:solidFill>
              </a:defRPr>
            </a:pPr>
            <a:r>
              <a:rPr sz="2400" b="0" cap="none"/>
              <a:t>insgesamt ist es hilfreich, wenn man selbst einen technischen und seemännischen Background  hat</a:t>
            </a:r>
          </a:p>
          <a:p>
            <a:pPr>
              <a:defRPr b="1" cap="none">
                <a:solidFill>
                  <a:srgbClr val="0000FF"/>
                </a:solidFill>
              </a:defRPr>
            </a:pPr>
            <a:r>
              <a:rPr b="0" cap="none"/>
              <a:t>falls nicht, gibt es Fachmänner, die einem das gegen Bezahlung anbieten (nicht ganz billig)</a:t>
            </a:r>
          </a:p>
        </p:txBody>
      </p:sp>
      <p:sp>
        <p:nvSpPr>
          <p:cNvPr id="6" name="Ellipse1">
            <a:hlinkClick r:id="rId3"/>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gAAAA8BAAAAkAAAAEgAAACQAAAASAAAAAAAAAAAAAAAAAAAAAEAAABQAAAAAAAAAAAA8D8AAAAAAADwPwAAAAAAAOA/AAAAAAAA4D8AAAAAAADgPwAAAAAAAOA/AAAAAAAA4D8AAAAAAADgPwAAAAAAAOA/AAAAAAAA4D8CAAAAjAAAAAEAAAAAAAAAfwAAAP///wgAAAAAAAAAAAAAAAAAAAAAAAAAAAAAAAAAAAAAZAAAAAEAAABAAAAAAAAAAAAAAAAAAAAAAAAAAAAAAAAAAAAAAAAAAAAAAAAAAAAAAAAAAAAAAAAAAAAAAAAAAAAAAAAAAAAAAAAAAAAAAAAAAAAAAAAAAAAAAAAAAAAAFAAAADwAAAAAAAAAAAAAAAJXpAkAAAAAAQAAAAAAAAAAAAAAAAAAAAA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AAAP///wEAAAAAAAAAAAAAAAAAAAAAAAAAAAAAAAAAAAAAAAAAAAJXpAJ/f38AgICAA8zMzADAwP8Af39/AAAAAAAAAAAAAAAAAAAAAAAAAAAAIQAAABgAAAAUAAAAp0IAAKsJAABrRAAAbwsAABAAAAAmAAAACAAAAP//////////MAAAABQAAAAAAAAAAAD//wAAAQAAAP//AAABAA=="/>
              </a:ext>
            </a:extLst>
          </p:cNvSpPr>
          <p:nvPr/>
        </p:nvSpPr>
        <p:spPr>
          <a:xfrm>
            <a:off x="10835005" y="1571625"/>
            <a:ext cx="287020" cy="287020"/>
          </a:xfrm>
          <a:prstGeom prst="ellipse">
            <a:avLst/>
          </a:prstGeom>
          <a:solidFill>
            <a:srgbClr val="7F0000"/>
          </a:solidFill>
          <a:ln>
            <a:noFill/>
          </a:ln>
          <a:effectLst/>
        </p:spPr>
      </p:sp>
    </p:spTree>
  </p:cSld>
  <p:clrMapOvr>
    <a:masterClrMapping/>
  </p:clrMapOvr>
  <mc:AlternateContent xmlns:mc="http://schemas.openxmlformats.org/markup-compatibility/2006" xmlns:p14="http://schemas.microsoft.com/office/powerpoint/2010/main">
    <mc:Choice Requires="p14">
      <p:transition spd="slow" p14:dur="1800" advTm="26185">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6185">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Die Einigung</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Kaufabschluss</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defRPr cap="none">
                <a:solidFill>
                  <a:srgbClr val="0000FF"/>
                </a:solidFill>
              </a:defRPr>
            </a:pPr>
            <a:r>
              <a:t>Man sollte sich gesamt schon mindestens 2 Tage Zeit geben für </a:t>
            </a:r>
            <a:r>
              <a:rPr b="1" cap="none">
                <a:solidFill>
                  <a:srgbClr val="7F0000"/>
                </a:solidFill>
              </a:rPr>
              <a:t>Besichtigung, Probesegeln, zusätzliche Nachdenkphasen</a:t>
            </a:r>
            <a:r>
              <a:t> und</a:t>
            </a:r>
            <a:br/>
            <a:r>
              <a:rPr b="1" cap="none">
                <a:solidFill>
                  <a:srgbClr val="7F0000"/>
                </a:solidFill>
              </a:rPr>
              <a:t>weitere Verhandlungen</a:t>
            </a:r>
            <a:r>
              <a:t> sowie nach Einigung,</a:t>
            </a:r>
            <a:br/>
            <a:r>
              <a:t>die </a:t>
            </a:r>
            <a:r>
              <a:rPr b="1" cap="none">
                <a:solidFill>
                  <a:srgbClr val="7F0000"/>
                </a:solidFill>
              </a:rPr>
              <a:t>Klärung des Übergabeablaufes (Stichwörter)</a:t>
            </a:r>
            <a:r>
              <a:t/>
            </a:r>
            <a:br/>
            <a:endParaRPr b="1" cap="none">
              <a:solidFill>
                <a:srgbClr val="7F0000"/>
              </a:solidFill>
            </a:endParaRPr>
          </a:p>
          <a:p>
            <a:pPr>
              <a:defRPr cap="none">
                <a:solidFill>
                  <a:srgbClr val="0000FF"/>
                </a:solidFill>
              </a:defRPr>
            </a:pPr>
            <a:r>
              <a:t>Tja - und wenn das Alles zu einem für beide Parteien tragbaren Ergebnis geführt hat,</a:t>
            </a:r>
            <a:br/>
            <a:r>
              <a:t>kommt es zum Finale des ganzen Aufwandes</a:t>
            </a:r>
          </a:p>
          <a:p>
            <a:pPr>
              <a:defRPr cap="none">
                <a:solidFill>
                  <a:srgbClr val="0000FF"/>
                </a:solidFill>
              </a:defRPr>
            </a:pPr>
            <a:r>
              <a:t>die Unterzeichnung des</a:t>
            </a:r>
            <a:br/>
            <a:r>
              <a:rPr sz="4800" b="1" cap="none">
                <a:solidFill>
                  <a:srgbClr val="7F0000"/>
                </a:solidFill>
              </a:rPr>
              <a:t>Kaufvertrages</a:t>
            </a:r>
            <a:endParaRPr sz="6400" b="1" cap="none">
              <a:solidFill>
                <a:srgbClr val="7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800" advTm="29955">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9955">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obqq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wAMAAOUXAABAHAAAZyYAAAAAAAAmAAAACAAAAIGAAAAXAAAAMAAAABQAAAAAAAAAAAD//wAAAQAAAP//AAABAA=="/>
              </a:ext>
            </a:extLst>
          </p:cNvSpPr>
          <p:nvPr>
            <p:ph type="body" idx="1"/>
          </p:nvPr>
        </p:nvSpPr>
        <p:spPr>
          <a:xfrm>
            <a:off x="609600" y="3884295"/>
            <a:ext cx="3982720" cy="2358390"/>
          </a:xfrm>
          <a:no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200" cap="none">
                <a:solidFill>
                  <a:srgbClr val="7F0000"/>
                </a:solidFill>
                <a:effectLst>
                  <a:outerShdw dist="63500" dir="3600000" algn="tl" rotWithShape="0">
                    <a:srgbClr val="000000">
                      <a:alpha val="40000"/>
                    </a:srgbClr>
                  </a:outerShdw>
                </a:effectLst>
              </a:defRPr>
            </a:pPr>
            <a:r>
              <a:rPr lang="de-AT" dirty="0" smtClean="0"/>
              <a:t>Ein privater Yachtkauf und seine Folgen</a:t>
            </a:r>
            <a:endParaRPr dirty="0"/>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6Rgu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Ih0AALYJAABARwAAYQ0AAAAAAAAmAAAACAAAAIGAAAAAAAAAMAAAABQAAAAAAAAAAAD//wAAAQAAAP//AAABAA=="/>
              </a:ext>
            </a:extLst>
          </p:cNvSpPr>
          <p:nvPr>
            <p:ph type="body" idx="3"/>
          </p:nvPr>
        </p:nvSpPr>
        <p:spPr>
          <a:xfrm>
            <a:off x="4735830" y="487046"/>
            <a:ext cx="6846570" cy="717549"/>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3000" cap="none">
                <a:solidFill>
                  <a:srgbClr val="7F0000"/>
                </a:solidFill>
              </a:defRPr>
            </a:pPr>
            <a:r>
              <a:rPr lang="de-AT" sz="4400" dirty="0" smtClean="0"/>
              <a:t>Sehr geehrte Segelfreunde</a:t>
            </a:r>
            <a:endParaRPr sz="4400" dirty="0"/>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TA6u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Ih0AAGANAABARwAAKygAAAAAAAAmAAAACAAAAAEAAAAAAAAAMAAAABQAAAAAAAAAAAD//wAAAQAAAP//AAABAA=="/>
              </a:ext>
            </a:extLst>
          </p:cNvSpPr>
          <p:nvPr>
            <p:ph type="body" idx="4"/>
          </p:nvPr>
        </p:nvSpPr>
        <p:spPr>
          <a:xfrm>
            <a:off x="4735830" y="1348106"/>
            <a:ext cx="6957060" cy="5181600"/>
          </a:xfrm>
        </p:spPr>
        <p:txBody>
          <a:bodyPr/>
          <a:lstStyle/>
          <a:p>
            <a:pPr marL="0" indent="0">
              <a:buNone/>
              <a:defRPr sz="2600" b="1" cap="none">
                <a:solidFill>
                  <a:srgbClr val="0000FF"/>
                </a:solidFill>
              </a:defRPr>
            </a:pPr>
            <a:r>
              <a:rPr lang="de-AT" dirty="0" smtClean="0"/>
              <a:t>Ich bin dieser Bitte gerne nachgekommen und hab in weiterer Folge diese Präsentation erstellt.</a:t>
            </a:r>
            <a:endParaRPr lang="de-AT" dirty="0"/>
          </a:p>
          <a:p>
            <a:pPr marL="0" indent="0">
              <a:buNone/>
              <a:defRPr sz="2600" b="1" cap="none">
                <a:solidFill>
                  <a:srgbClr val="0000FF"/>
                </a:solidFill>
              </a:defRPr>
            </a:pPr>
            <a:r>
              <a:rPr lang="de-AT" dirty="0" smtClean="0"/>
              <a:t>Beim Clubabend im </a:t>
            </a:r>
            <a:r>
              <a:rPr lang="de-AT" dirty="0" err="1" smtClean="0"/>
              <a:t>Jän</a:t>
            </a:r>
            <a:r>
              <a:rPr lang="de-AT" dirty="0" smtClean="0"/>
              <a:t>. 2023 habe ich diese Folien natürlich mit zusätzlichen Dokumenten, Fotos und mündlichen Aussagen ergänzt, was das ganze erst richtig authentisch machte.</a:t>
            </a:r>
          </a:p>
          <a:p>
            <a:pPr marL="0" indent="0">
              <a:buNone/>
              <a:defRPr sz="2600" b="1" cap="none">
                <a:solidFill>
                  <a:srgbClr val="0000FF"/>
                </a:solidFill>
              </a:defRPr>
            </a:pPr>
            <a:r>
              <a:rPr lang="de-AT" dirty="0" smtClean="0"/>
              <a:t>Da nun der Wunsch besteht, diese Präsentation eine Weile öffentlich zu machen habe ich sie auf die reinen Folien gekürzt und die  teilweise sehr privaten Elemente herausgenommen. Bitte um </a:t>
            </a:r>
            <a:r>
              <a:rPr lang="de-AT" dirty="0" err="1" smtClean="0"/>
              <a:t>Verständniss</a:t>
            </a:r>
            <a:r>
              <a:rPr lang="de-AT" dirty="0" smtClean="0"/>
              <a:t>, dass ich diese nicht öffentlich machen kann. Zum besseren Verständnis fehlen sie in dieser einfachen Form aber natürlich.</a:t>
            </a:r>
            <a:r>
              <a:rPr dirty="0"/>
              <a:t/>
            </a:r>
            <a:br>
              <a:rPr dirty="0"/>
            </a:br>
            <a:endParaRPr sz="2600" b="1" cap="none" dirty="0"/>
          </a:p>
        </p:txBody>
      </p:sp>
    </p:spTree>
    <p:extLst>
      <p:ext uri="{BB962C8B-B14F-4D97-AF65-F5344CB8AC3E}">
        <p14:creationId xmlns:p14="http://schemas.microsoft.com/office/powerpoint/2010/main" val="2467978118"/>
      </p:ext>
    </p:extLst>
  </p:cSld>
  <p:clrMapOvr>
    <a:masterClrMapping/>
  </p:clrMapOvr>
  <mc:AlternateContent xmlns:mc="http://schemas.openxmlformats.org/markup-compatibility/2006" xmlns:p14="http://schemas.microsoft.com/office/powerpoint/2010/main">
    <mc:Choice Requires="p14">
      <p:transition spd="slow" p14:dur="1800" advTm="26777">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6777">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C/2w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Die Einigung</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C/2w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lgn="ctr">
              <a:defRPr cap="none">
                <a:solidFill>
                  <a:srgbClr val="0000FF"/>
                </a:solidFill>
              </a:defRPr>
            </a:pPr>
            <a:r>
              <a:t>Handshake</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C/2w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marL="0" indent="0">
              <a:buNone/>
              <a:defRPr sz="3600" b="1" cap="none">
                <a:solidFill>
                  <a:srgbClr val="0000FF"/>
                </a:solidFill>
              </a:defRPr>
            </a:pPr>
            <a:r>
              <a:t/>
            </a:r>
            <a:br/>
            <a:endParaRPr sz="2400" b="0" cap="none"/>
          </a:p>
        </p:txBody>
      </p:sp>
      <p:pic>
        <p:nvPicPr>
          <p:cNvPr id="6" name="Grafik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jWvWYxMAAAAlAAAAEQAAAC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JnM/wX///8BAAAAAAAAAAAAAAAAAAAAAAAAAAAAAAAAAAAAAAAAAAACV6QCf39/AICAgAPMzMwAwMD/AH9/fwAAAAAAAAAAAAAAAAD///8AAAAAACEAAAAYAAAAFAAAAL4hAAAuDwAAW0IAADklAAAQAAAAJgAAAAgAAAD//////////zAAAAAUAAAAAAAAAAAA//8AAAEAAAD//wAAAQA="/>
              </a:ext>
            </a:extLst>
          </p:cNvPicPr>
          <p:nvPr/>
        </p:nvPicPr>
        <p:blipFill>
          <a:blip r:embed="rId3"/>
          <a:stretch>
            <a:fillRect/>
          </a:stretch>
        </p:blipFill>
        <p:spPr>
          <a:xfrm>
            <a:off x="5485130" y="2467610"/>
            <a:ext cx="5301615" cy="3583305"/>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spd="slow" p14:dur="1800" advTm="3139">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3139">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CSX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CSX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Juhu, endlich Yachteigner und jetzt ....</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CILQ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weitere Schritte</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CSX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marL="0" indent="0">
              <a:buNone/>
              <a:defRPr b="1" cap="none">
                <a:solidFill>
                  <a:srgbClr val="0000FF"/>
                </a:solidFill>
              </a:defRPr>
            </a:pPr>
            <a:r>
              <a:t>mit der Unterzeichnung des Kaufvertrages</a:t>
            </a:r>
          </a:p>
          <a:p>
            <a:pPr marL="0" indent="0">
              <a:buNone/>
              <a:defRPr sz="2200" cap="none">
                <a:solidFill>
                  <a:srgbClr val="0000FF"/>
                </a:solidFill>
              </a:defRPr>
            </a:pPr>
            <a:r>
              <a:rPr sz="2400" b="1" cap="none"/>
              <a:t>endet es jedoch nicht</a:t>
            </a:r>
            <a:r>
              <a:t/>
            </a:r>
            <a:br/>
            <a:endParaRPr sz="2400" b="1" cap="none"/>
          </a:p>
          <a:p>
            <a:pPr>
              <a:buFont typeface="Wingdings" pitchFamily="2" charset="2"/>
              <a:buChar char=""/>
              <a:defRPr sz="2200" cap="none">
                <a:solidFill>
                  <a:srgbClr val="0000FF"/>
                </a:solidFill>
              </a:defRPr>
            </a:pPr>
            <a:r>
              <a:t>vereinbarte Übergabe abwickeln</a:t>
            </a:r>
          </a:p>
          <a:p>
            <a:pPr>
              <a:buFont typeface="Wingdings" pitchFamily="2" charset="2"/>
              <a:buChar char=""/>
              <a:defRPr sz="2200" cap="none">
                <a:solidFill>
                  <a:srgbClr val="0000FF"/>
                </a:solidFill>
              </a:defRPr>
            </a:pPr>
            <a:r>
              <a:t>Liegeplatzvereinbarung (sollte vor Abschluss klar sein)</a:t>
            </a:r>
          </a:p>
          <a:p>
            <a:pPr>
              <a:buFont typeface="Wingdings" pitchFamily="2" charset="2"/>
              <a:buChar char=""/>
              <a:defRPr sz="2200" cap="none">
                <a:solidFill>
                  <a:srgbClr val="0000FF"/>
                </a:solidFill>
              </a:defRPr>
            </a:pPr>
            <a:r>
              <a:t>Abmeldedokument des Vorbesitzers (alter Seebrief)</a:t>
            </a:r>
          </a:p>
          <a:p>
            <a:pPr>
              <a:buFont typeface="Wingdings" pitchFamily="2" charset="2"/>
              <a:buChar char=""/>
              <a:defRPr sz="2200" cap="none">
                <a:solidFill>
                  <a:srgbClr val="0000FF"/>
                </a:solidFill>
              </a:defRPr>
            </a:pPr>
            <a:r>
              <a:t>Ausstellen eines neuen Messbriefes</a:t>
            </a:r>
          </a:p>
          <a:p>
            <a:pPr>
              <a:buFont typeface="Wingdings" pitchFamily="2" charset="2"/>
              <a:buChar char=""/>
              <a:defRPr sz="2200" cap="none">
                <a:solidFill>
                  <a:srgbClr val="0000FF"/>
                </a:solidFill>
              </a:defRPr>
            </a:pPr>
            <a:r>
              <a:t>Neuausstellen des Seebriefes</a:t>
            </a:r>
          </a:p>
          <a:p>
            <a:pPr>
              <a:buFont typeface="Wingdings" pitchFamily="2" charset="2"/>
              <a:buChar char=""/>
              <a:defRPr sz="2200" cap="none">
                <a:solidFill>
                  <a:srgbClr val="0000FF"/>
                </a:solidFill>
              </a:defRPr>
            </a:pPr>
            <a:r>
              <a:t>Schiffs-Versicherungen abschließen</a:t>
            </a:r>
          </a:p>
          <a:p>
            <a:pPr>
              <a:buFont typeface="Wingdings" pitchFamily="2" charset="2"/>
              <a:buChar char=""/>
              <a:defRPr sz="2200" cap="none">
                <a:solidFill>
                  <a:srgbClr val="0000FF"/>
                </a:solidFill>
              </a:defRPr>
            </a:pPr>
            <a:r>
              <a:t>Funklizenzen ausstellen</a:t>
            </a:r>
          </a:p>
          <a:p>
            <a:pPr>
              <a:buFont typeface="Wingdings" pitchFamily="2" charset="2"/>
              <a:buChar char=""/>
              <a:defRPr sz="2200" cap="none">
                <a:solidFill>
                  <a:srgbClr val="0000FF"/>
                </a:solidFill>
              </a:defRPr>
            </a:pPr>
            <a:r>
              <a:t>Ausrüsten des Schiffes</a:t>
            </a:r>
          </a:p>
          <a:p>
            <a:pPr>
              <a:buFont typeface="Wingdings" pitchFamily="2" charset="2"/>
              <a:buChar char=""/>
              <a:defRPr sz="2200" cap="none">
                <a:solidFill>
                  <a:srgbClr val="0000FF"/>
                </a:solidFill>
              </a:defRPr>
            </a:pPr>
            <a:r>
              <a:t>Anpassen der Yacht an die persönlichen Bedürfnisse </a:t>
            </a:r>
          </a:p>
          <a:p>
            <a:pPr>
              <a:defRPr cap="none">
                <a:solidFill>
                  <a:srgbClr val="0000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800" advTm="26234">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6234">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BK3Q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BK3Q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Juhu, endlich Yachteigner und jetzt ....</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BK3Q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weitere Schritte</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AFX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buFont typeface="Wingdings" pitchFamily="2" charset="2"/>
              <a:buChar char=""/>
              <a:defRPr b="1" cap="none">
                <a:solidFill>
                  <a:srgbClr val="0000FF"/>
                </a:solidFill>
              </a:defRPr>
            </a:pPr>
            <a:r>
              <a:rPr cap="none">
                <a:solidFill>
                  <a:srgbClr val="7F0000"/>
                </a:solidFill>
              </a:rPr>
              <a:t>vereinbarte Übergabe abwickeln</a:t>
            </a:r>
            <a:r>
              <a:t/>
            </a:r>
            <a:br/>
            <a:r>
              <a:rPr b="0" cap="none"/>
              <a:t>Mit dem Kauf kann man selten sofort die Yacht übernehmen, meistens vereinbart man eine Räumungszeit, in der der Verkäufer auch noch gewisse vereinbarte Reparaturen erledigen kann</a:t>
            </a:r>
          </a:p>
          <a:p>
            <a:pPr>
              <a:buFont typeface="Wingdings" pitchFamily="2" charset="2"/>
              <a:buChar char=""/>
              <a:defRPr b="1" cap="none">
                <a:solidFill>
                  <a:srgbClr val="0000FF"/>
                </a:solidFill>
              </a:defRPr>
            </a:pPr>
            <a:r>
              <a:rPr cap="none">
                <a:solidFill>
                  <a:srgbClr val="7F0000"/>
                </a:solidFill>
              </a:rPr>
              <a:t>Liegeplatzvereinbarung</a:t>
            </a:r>
            <a:r>
              <a:t/>
            </a:r>
            <a:br/>
            <a:r>
              <a:rPr b="0" cap="none"/>
              <a:t>Wenn man Glück hat, läuft der Liegeplatzvertrag noch einige Zeit, aber man muss das mit der Marina abklären und meistens sofort einen Folgevertrag ausverhandeln (in Kroatien werden dabei Kaufvertrag, Meldezettel, Versicherungen, Mess- u. Seebrief sowie Funklizenz verlangt)</a:t>
            </a:r>
          </a:p>
          <a:p>
            <a:pPr>
              <a:defRPr cap="none">
                <a:solidFill>
                  <a:srgbClr val="0000FF"/>
                </a:solidFill>
              </a:defRPr>
            </a:pPr>
            <a:endParaRPr b="0" cap="none"/>
          </a:p>
        </p:txBody>
      </p:sp>
    </p:spTree>
  </p:cSld>
  <p:clrMapOvr>
    <a:masterClrMapping/>
  </p:clrMapOvr>
  <mc:AlternateContent xmlns:mc="http://schemas.openxmlformats.org/markup-compatibility/2006" xmlns:p14="http://schemas.microsoft.com/office/powerpoint/2010/main">
    <mc:Choice Requires="p14">
      <p:transition spd="slow" p14:dur="1800" advTm="28176">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8176">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CsR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46W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Juhu, endlich Yachteigner und jetzt ....</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CsR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A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weitere Schritte für eine “ Österreichische Yacht “</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Er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buFont typeface="Wingdings" pitchFamily="2" charset="2"/>
              <a:buChar char=""/>
              <a:defRPr b="1" cap="none">
                <a:solidFill>
                  <a:srgbClr val="7F0000"/>
                </a:solidFill>
              </a:defRPr>
            </a:pPr>
            <a:r>
              <a:t>Abmeldedokument des Vorbesitzers</a:t>
            </a:r>
            <a:br/>
            <a:r>
              <a:rPr b="0" cap="none">
                <a:solidFill>
                  <a:srgbClr val="0000FF"/>
                </a:solidFill>
              </a:rPr>
              <a:t>der Vorbesitzer muss sein verkauftes Schiff vom alten Melderegister abmelden (alter Seebrief) und diese Bestätigung dem Käufer übergeben</a:t>
            </a:r>
          </a:p>
          <a:p>
            <a:pPr>
              <a:buFont typeface="Wingdings" pitchFamily="2" charset="2"/>
              <a:buChar char=""/>
              <a:defRPr b="1" cap="none">
                <a:solidFill>
                  <a:srgbClr val="7F0000"/>
                </a:solidFill>
              </a:defRPr>
            </a:pPr>
            <a:r>
              <a:t>Ausstellen eines neuen Messbriefes</a:t>
            </a:r>
            <a:br/>
            <a:r>
              <a:rPr b="0" cap="none">
                <a:solidFill>
                  <a:srgbClr val="0000FF"/>
                </a:solidFill>
              </a:rPr>
              <a:t>eine Liste von zugelassenen österreichischen Ziviltechnikern bekommt man vom Amt der jew. Landesregierungen (Preisvergleiche sind sinnvoll)</a:t>
            </a:r>
          </a:p>
          <a:p>
            <a:pPr>
              <a:buFont typeface="Wingdings" pitchFamily="2" charset="2"/>
              <a:buChar char=""/>
              <a:defRPr b="1" cap="none">
                <a:solidFill>
                  <a:srgbClr val="0000FF"/>
                </a:solidFill>
              </a:defRPr>
            </a:pPr>
            <a:r>
              <a:rPr cap="none">
                <a:solidFill>
                  <a:srgbClr val="7F0000"/>
                </a:solidFill>
              </a:rPr>
              <a:t>Neuaustellen des Seebriefes</a:t>
            </a:r>
            <a:r>
              <a:rPr sz="2200" b="0" cap="none"/>
              <a:t> </a:t>
            </a:r>
            <a:r>
              <a:rPr sz="2200" b="0" cap="none">
                <a:solidFill>
                  <a:srgbClr val="7F0000"/>
                </a:solidFill>
              </a:rPr>
              <a:t>(10 Jahre gültig)</a:t>
            </a:r>
            <a:r>
              <a:t/>
            </a:r>
            <a:br/>
            <a:r>
              <a:rPr sz="2200" b="0" cap="none"/>
              <a:t>Mit dem neuen Messbrief und dem Abmeldebescheid des Vorgängers beantragt man einen </a:t>
            </a:r>
            <a:r>
              <a:rPr sz="2200" cap="none"/>
              <a:t>neuen Seebrief</a:t>
            </a:r>
            <a:r>
              <a:t/>
            </a:r>
            <a:br/>
            <a:r>
              <a:rPr sz="2200" b="0" cap="none"/>
              <a:t>(</a:t>
            </a:r>
            <a:r>
              <a:rPr sz="2200" cap="none"/>
              <a:t>“ beim jeweiligen Amt der Landesregierungen “</a:t>
            </a:r>
            <a:r>
              <a:rPr sz="2200" b="0" cap="none"/>
              <a:t> )</a:t>
            </a:r>
          </a:p>
        </p:txBody>
      </p:sp>
    </p:spTree>
  </p:cSld>
  <p:clrMapOvr>
    <a:masterClrMapping/>
  </p:clrMapOvr>
  <mc:AlternateContent xmlns:mc="http://schemas.openxmlformats.org/markup-compatibility/2006" xmlns:p14="http://schemas.microsoft.com/office/powerpoint/2010/main">
    <mc:Choice Requires="p14">
      <p:transition spd="slow" p14:dur="1800" advTm="49511">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49511">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CsRw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C/2w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Juhu, endlich Yachteigner und jetzt ....</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AzU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weitere Schritte</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AzU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buFont typeface="Wingdings" pitchFamily="2" charset="2"/>
              <a:buChar char=""/>
              <a:defRPr b="1" cap="none">
                <a:solidFill>
                  <a:srgbClr val="7F0000"/>
                </a:solidFill>
              </a:defRPr>
            </a:pPr>
            <a:r>
              <a:t>Ausrüsten der Yacht</a:t>
            </a:r>
            <a:br/>
            <a:r>
              <a:rPr b="0" cap="none">
                <a:solidFill>
                  <a:srgbClr val="0000FF"/>
                </a:solidFill>
              </a:rPr>
              <a:t>beim vorher beschriebenen Ausstellen von</a:t>
            </a:r>
            <a:r>
              <a:t/>
            </a:r>
            <a:br/>
            <a:r>
              <a:rPr cap="none">
                <a:solidFill>
                  <a:srgbClr val="0000FF"/>
                </a:solidFill>
              </a:rPr>
              <a:t>Mess- und Seebrief</a:t>
            </a:r>
            <a:r>
              <a:rPr b="0" cap="none">
                <a:solidFill>
                  <a:srgbClr val="0000FF"/>
                </a:solidFill>
              </a:rPr>
              <a:t> geht es auch darum, die Grundlage für die benötigte</a:t>
            </a:r>
            <a:r>
              <a:t/>
            </a:r>
            <a:br/>
            <a:r>
              <a:rPr sz="4800" cap="none"/>
              <a:t>Ausrüstungsvorschrift</a:t>
            </a:r>
            <a:r>
              <a:t/>
            </a:r>
            <a:br/>
            <a:r>
              <a:rPr b="0" cap="none">
                <a:solidFill>
                  <a:srgbClr val="0000FF"/>
                </a:solidFill>
              </a:rPr>
              <a:t>zu bekommen, welche zusammen mit dem</a:t>
            </a:r>
            <a:r>
              <a:t/>
            </a:r>
            <a:br/>
            <a:r>
              <a:rPr cap="none">
                <a:solidFill>
                  <a:srgbClr val="0000FF"/>
                </a:solidFill>
              </a:rPr>
              <a:t>neuen Seebrief</a:t>
            </a:r>
            <a:r>
              <a:rPr b="0" cap="none">
                <a:solidFill>
                  <a:srgbClr val="0000FF"/>
                </a:solidFill>
              </a:rPr>
              <a:t> ausgehändigt wird</a:t>
            </a:r>
            <a:r>
              <a:t/>
            </a:r>
            <a:br/>
            <a:r>
              <a:rPr b="0" cap="none"/>
              <a:t>(abhängig von der </a:t>
            </a:r>
            <a:r>
              <a:t>gewünschten Crewgröße</a:t>
            </a:r>
            <a:r>
              <a:rPr b="0" cap="none"/>
              <a:t> und dem </a:t>
            </a:r>
            <a:r>
              <a:t>Seebereich</a:t>
            </a:r>
            <a:r>
              <a:rPr b="0" cap="none"/>
              <a:t>, in der die Yacht operieren darf)</a:t>
            </a:r>
          </a:p>
          <a:p>
            <a:pPr>
              <a:buFont typeface="Wingdings" pitchFamily="2" charset="2"/>
              <a:buChar char=""/>
              <a:defRPr b="1" cap="none">
                <a:solidFill>
                  <a:srgbClr val="0000FF"/>
                </a:solidFill>
              </a:defRPr>
            </a:pPr>
            <a:r>
              <a:t>und damit geht es ans ergänzen der fehlenden Ausrüstung, und damit wieder ans Geldausgeben</a:t>
            </a:r>
          </a:p>
        </p:txBody>
      </p:sp>
    </p:spTree>
  </p:cSld>
  <p:clrMapOvr>
    <a:masterClrMapping/>
  </p:clrMapOvr>
  <mc:AlternateContent xmlns:mc="http://schemas.openxmlformats.org/markup-compatibility/2006" xmlns:p14="http://schemas.microsoft.com/office/powerpoint/2010/main">
    <mc:Choice Requires="p14">
      <p:transition spd="slow" p14:dur="1800" advTm="31388">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31388">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CWd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Juhu, endlich Yachteigner und jetzt ....</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CWd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weitere Schritte</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CWd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B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a:buFont typeface="Wingdings" pitchFamily="2" charset="2"/>
              <a:buChar char=""/>
              <a:defRPr sz="2200" b="1" cap="none">
                <a:solidFill>
                  <a:srgbClr val="7F0000"/>
                </a:solidFill>
              </a:defRPr>
            </a:pPr>
            <a:r>
              <a:t>Schiffs-Versicherungen abschließen</a:t>
            </a:r>
            <a:br/>
            <a:r>
              <a:rPr cap="none">
                <a:solidFill>
                  <a:srgbClr val="0000FF"/>
                </a:solidFill>
              </a:rPr>
              <a:t>Haftpflicht ist Pflicht</a:t>
            </a:r>
            <a:r>
              <a:t/>
            </a:r>
            <a:br/>
            <a:r>
              <a:rPr b="0" cap="none">
                <a:solidFill>
                  <a:srgbClr val="0000FF"/>
                </a:solidFill>
              </a:rPr>
              <a:t>Teilkasko ist optional (bei Gebrauchtyachten muss man sich über eine Sinnhaftigkeit auseinandersetzen, denn man bekommt max. den Kaufpreis versichert, was bedeutet, dass im Schadensfall nur ein Zeitwert angerechnet wird)</a:t>
            </a:r>
          </a:p>
          <a:p>
            <a:pPr>
              <a:buFont typeface="Wingdings" pitchFamily="2" charset="2"/>
              <a:buChar char=""/>
              <a:defRPr sz="2200" b="1" cap="none">
                <a:solidFill>
                  <a:srgbClr val="7F0000"/>
                </a:solidFill>
              </a:defRPr>
            </a:pPr>
            <a:r>
              <a:t>eine Mitgliedschaft bei SEAHELP ist auch sehr sinnvoll</a:t>
            </a:r>
          </a:p>
          <a:p>
            <a:pPr>
              <a:buFont typeface="Wingdings" pitchFamily="2" charset="2"/>
              <a:buChar char=""/>
              <a:defRPr b="1" cap="none">
                <a:solidFill>
                  <a:srgbClr val="7F0000"/>
                </a:solidFill>
              </a:defRPr>
            </a:pPr>
            <a:r>
              <a:rPr sz="2200" cap="none"/>
              <a:t>Funklizenzen ausstellen</a:t>
            </a:r>
            <a:r>
              <a:t/>
            </a:r>
            <a:br/>
            <a:r>
              <a:rPr sz="2200" cap="none">
                <a:solidFill>
                  <a:srgbClr val="0000FF"/>
                </a:solidFill>
              </a:rPr>
              <a:t>sind ebenfalls Pflicht</a:t>
            </a:r>
            <a:r>
              <a:t/>
            </a:r>
            <a:br/>
            <a:r>
              <a:rPr sz="2200" b="0" cap="none">
                <a:solidFill>
                  <a:srgbClr val="0000FF"/>
                </a:solidFill>
              </a:rPr>
              <a:t>man beantragt diese beim Fernmeldeamt in Wien unter Bekanntgabe der Funkgeräte, die an Bord verwendet werden</a:t>
            </a:r>
            <a:r>
              <a:rPr b="0" cap="none">
                <a:solidFill>
                  <a:srgbClr val="0000FF"/>
                </a:solidFill>
              </a:rPr>
              <a:t> (dazu gehören auch Handfunk und Epirb)</a:t>
            </a:r>
            <a:r>
              <a:t/>
            </a:r>
            <a:br/>
            <a:endParaRPr b="0" cap="none"/>
          </a:p>
        </p:txBody>
      </p:sp>
    </p:spTree>
  </p:cSld>
  <p:clrMapOvr>
    <a:masterClrMapping/>
  </p:clrMapOvr>
  <mc:AlternateContent xmlns:mc="http://schemas.openxmlformats.org/markup-compatibility/2006" xmlns:p14="http://schemas.microsoft.com/office/powerpoint/2010/main">
    <mc:Choice Requires="p14">
      <p:transition spd="slow" p14:dur="1800" advTm="48314">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48314">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7NQ8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4Adu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Juhu, endlich Yachteigner und jetzt ....</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MUL3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weitere Schritte</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E0DQ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pPr marL="0" indent="0">
              <a:buNone/>
              <a:defRPr cap="none">
                <a:solidFill>
                  <a:srgbClr val="7F0000"/>
                </a:solidFill>
              </a:defRPr>
            </a:pPr>
            <a:r>
              <a:rPr dirty="0"/>
              <a:t>      </a:t>
            </a:r>
            <a:r>
              <a:rPr cap="none" dirty="0" err="1">
                <a:solidFill>
                  <a:srgbClr val="0000FF"/>
                </a:solidFill>
              </a:rPr>
              <a:t>Tja</a:t>
            </a:r>
            <a:r>
              <a:rPr cap="none" dirty="0">
                <a:solidFill>
                  <a:srgbClr val="0000FF"/>
                </a:solidFill>
              </a:rPr>
              <a:t> - und </a:t>
            </a:r>
            <a:r>
              <a:rPr cap="none" dirty="0" err="1">
                <a:solidFill>
                  <a:srgbClr val="0000FF"/>
                </a:solidFill>
              </a:rPr>
              <a:t>zum</a:t>
            </a:r>
            <a:r>
              <a:rPr cap="none" dirty="0">
                <a:solidFill>
                  <a:srgbClr val="0000FF"/>
                </a:solidFill>
              </a:rPr>
              <a:t> </a:t>
            </a:r>
            <a:r>
              <a:rPr cap="none" dirty="0" err="1">
                <a:solidFill>
                  <a:srgbClr val="0000FF"/>
                </a:solidFill>
              </a:rPr>
              <a:t>unendlichen</a:t>
            </a:r>
            <a:r>
              <a:rPr cap="none" dirty="0">
                <a:solidFill>
                  <a:srgbClr val="0000FF"/>
                </a:solidFill>
              </a:rPr>
              <a:t> </a:t>
            </a:r>
            <a:r>
              <a:rPr cap="none" dirty="0" err="1">
                <a:solidFill>
                  <a:srgbClr val="0000FF"/>
                </a:solidFill>
              </a:rPr>
              <a:t>Thema</a:t>
            </a:r>
            <a:r>
              <a:rPr cap="none" dirty="0">
                <a:solidFill>
                  <a:srgbClr val="0000FF"/>
                </a:solidFill>
              </a:rPr>
              <a:t> der</a:t>
            </a:r>
          </a:p>
          <a:p>
            <a:pPr>
              <a:buFont typeface="Wingdings" pitchFamily="2" charset="2"/>
              <a:buChar char=""/>
              <a:defRPr b="1" cap="none">
                <a:solidFill>
                  <a:srgbClr val="7F0000"/>
                </a:solidFill>
              </a:defRPr>
            </a:pPr>
            <a:r>
              <a:rPr sz="6000" cap="none" dirty="0" err="1"/>
              <a:t>persönlichen</a:t>
            </a:r>
            <a:r>
              <a:rPr sz="6000" cap="none" dirty="0"/>
              <a:t> </a:t>
            </a:r>
            <a:r>
              <a:rPr sz="6000" cap="none" dirty="0" err="1"/>
              <a:t>Yachtanpassung</a:t>
            </a:r>
            <a:r>
              <a:rPr sz="6000" cap="none" dirty="0"/>
              <a:t> </a:t>
            </a:r>
            <a:r>
              <a:rPr dirty="0"/>
              <a:t/>
            </a:r>
            <a:br>
              <a:rPr dirty="0"/>
            </a:br>
            <a:r>
              <a:rPr b="0" cap="none" dirty="0">
                <a:solidFill>
                  <a:srgbClr val="0000FF"/>
                </a:solidFill>
              </a:rPr>
              <a:t>sage </a:t>
            </a:r>
            <a:r>
              <a:rPr b="0" cap="none" dirty="0" err="1">
                <a:solidFill>
                  <a:srgbClr val="0000FF"/>
                </a:solidFill>
              </a:rPr>
              <a:t>ich</a:t>
            </a:r>
            <a:r>
              <a:rPr b="0" cap="none" dirty="0">
                <a:solidFill>
                  <a:srgbClr val="0000FF"/>
                </a:solidFill>
              </a:rPr>
              <a:t> </a:t>
            </a:r>
            <a:r>
              <a:rPr b="0" cap="none" dirty="0" err="1">
                <a:solidFill>
                  <a:srgbClr val="0000FF"/>
                </a:solidFill>
              </a:rPr>
              <a:t>hier</a:t>
            </a:r>
            <a:r>
              <a:rPr b="0" cap="none" dirty="0">
                <a:solidFill>
                  <a:srgbClr val="0000FF"/>
                </a:solidFill>
              </a:rPr>
              <a:t> </a:t>
            </a:r>
            <a:r>
              <a:rPr b="0" cap="none" dirty="0" err="1">
                <a:solidFill>
                  <a:srgbClr val="0000FF"/>
                </a:solidFill>
              </a:rPr>
              <a:t>nichts</a:t>
            </a:r>
            <a:r>
              <a:rPr b="0" cap="none" dirty="0">
                <a:solidFill>
                  <a:srgbClr val="0000FF"/>
                </a:solidFill>
              </a:rPr>
              <a:t> </a:t>
            </a:r>
            <a:r>
              <a:rPr b="0" cap="none" dirty="0" err="1">
                <a:solidFill>
                  <a:srgbClr val="0000FF"/>
                </a:solidFill>
              </a:rPr>
              <a:t>mehr</a:t>
            </a:r>
            <a:r>
              <a:rPr b="0" cap="none" dirty="0">
                <a:solidFill>
                  <a:srgbClr val="0000FF"/>
                </a:solidFill>
              </a:rPr>
              <a:t>, </a:t>
            </a:r>
            <a:r>
              <a:rPr b="0" cap="none" dirty="0" err="1">
                <a:solidFill>
                  <a:srgbClr val="0000FF"/>
                </a:solidFill>
              </a:rPr>
              <a:t>denn</a:t>
            </a:r>
            <a:r>
              <a:rPr b="0" cap="none" dirty="0">
                <a:solidFill>
                  <a:srgbClr val="0000FF"/>
                </a:solidFill>
              </a:rPr>
              <a:t> das </a:t>
            </a:r>
            <a:r>
              <a:rPr b="0" cap="none" dirty="0" err="1">
                <a:solidFill>
                  <a:srgbClr val="0000FF"/>
                </a:solidFill>
              </a:rPr>
              <a:t>ist</a:t>
            </a:r>
            <a:r>
              <a:rPr b="0" cap="none" dirty="0">
                <a:solidFill>
                  <a:srgbClr val="0000FF"/>
                </a:solidFill>
              </a:rPr>
              <a:t> </a:t>
            </a:r>
            <a:r>
              <a:rPr b="0" cap="none" dirty="0" err="1">
                <a:solidFill>
                  <a:srgbClr val="0000FF"/>
                </a:solidFill>
              </a:rPr>
              <a:t>jedem</a:t>
            </a:r>
            <a:r>
              <a:rPr b="0" cap="none" dirty="0">
                <a:solidFill>
                  <a:srgbClr val="0000FF"/>
                </a:solidFill>
              </a:rPr>
              <a:t> </a:t>
            </a:r>
            <a:r>
              <a:rPr b="0" cap="none" dirty="0" err="1">
                <a:solidFill>
                  <a:srgbClr val="0000FF"/>
                </a:solidFill>
              </a:rPr>
              <a:t>selbst</a:t>
            </a:r>
            <a:r>
              <a:rPr b="0" cap="none" dirty="0">
                <a:solidFill>
                  <a:srgbClr val="0000FF"/>
                </a:solidFill>
              </a:rPr>
              <a:t> </a:t>
            </a:r>
            <a:r>
              <a:rPr b="0" cap="none" dirty="0" err="1">
                <a:solidFill>
                  <a:srgbClr val="0000FF"/>
                </a:solidFill>
              </a:rPr>
              <a:t>überlassen</a:t>
            </a:r>
            <a:r>
              <a:rPr b="0" cap="none" dirty="0">
                <a:solidFill>
                  <a:srgbClr val="0000FF"/>
                </a:solidFill>
              </a:rPr>
              <a:t> und </a:t>
            </a:r>
            <a:r>
              <a:rPr b="0" cap="none" dirty="0" err="1">
                <a:solidFill>
                  <a:srgbClr val="0000FF"/>
                </a:solidFill>
              </a:rPr>
              <a:t>ihr</a:t>
            </a:r>
            <a:r>
              <a:rPr b="0" cap="none" dirty="0">
                <a:solidFill>
                  <a:srgbClr val="0000FF"/>
                </a:solidFill>
              </a:rPr>
              <a:t> </a:t>
            </a:r>
            <a:r>
              <a:rPr b="0" cap="none" dirty="0" err="1">
                <a:solidFill>
                  <a:srgbClr val="0000FF"/>
                </a:solidFill>
              </a:rPr>
              <a:t>dürft</a:t>
            </a:r>
            <a:r>
              <a:rPr b="0" cap="none" dirty="0">
                <a:solidFill>
                  <a:srgbClr val="0000FF"/>
                </a:solidFill>
              </a:rPr>
              <a:t> </a:t>
            </a:r>
            <a:r>
              <a:rPr b="0" cap="none" dirty="0" err="1">
                <a:solidFill>
                  <a:srgbClr val="0000FF"/>
                </a:solidFill>
              </a:rPr>
              <a:t>Euch</a:t>
            </a:r>
            <a:r>
              <a:rPr b="0" cap="none" dirty="0">
                <a:solidFill>
                  <a:srgbClr val="0000FF"/>
                </a:solidFill>
              </a:rPr>
              <a:t> </a:t>
            </a:r>
            <a:r>
              <a:rPr b="0" cap="none" dirty="0" err="1">
                <a:solidFill>
                  <a:srgbClr val="0000FF"/>
                </a:solidFill>
              </a:rPr>
              <a:t>nach</a:t>
            </a:r>
            <a:r>
              <a:rPr b="0" cap="none" dirty="0">
                <a:solidFill>
                  <a:srgbClr val="0000FF"/>
                </a:solidFill>
              </a:rPr>
              <a:t> </a:t>
            </a:r>
            <a:r>
              <a:rPr b="0" cap="none" dirty="0" err="1">
                <a:solidFill>
                  <a:srgbClr val="0000FF"/>
                </a:solidFill>
              </a:rPr>
              <a:t>einem</a:t>
            </a:r>
            <a:r>
              <a:rPr b="0" cap="none" dirty="0">
                <a:solidFill>
                  <a:srgbClr val="0000FF"/>
                </a:solidFill>
              </a:rPr>
              <a:t> </a:t>
            </a:r>
            <a:r>
              <a:rPr b="0" cap="none" dirty="0" err="1">
                <a:solidFill>
                  <a:srgbClr val="0000FF"/>
                </a:solidFill>
              </a:rPr>
              <a:t>Kauf</a:t>
            </a:r>
            <a:r>
              <a:rPr b="0" cap="none" dirty="0">
                <a:solidFill>
                  <a:srgbClr val="0000FF"/>
                </a:solidFill>
              </a:rPr>
              <a:t> </a:t>
            </a:r>
            <a:r>
              <a:rPr b="0" cap="none" dirty="0" err="1">
                <a:solidFill>
                  <a:srgbClr val="0000FF"/>
                </a:solidFill>
              </a:rPr>
              <a:t>gerne</a:t>
            </a:r>
            <a:r>
              <a:rPr b="0" cap="none" dirty="0">
                <a:solidFill>
                  <a:srgbClr val="0000FF"/>
                </a:solidFill>
              </a:rPr>
              <a:t> </a:t>
            </a:r>
            <a:r>
              <a:rPr b="0" cap="none" dirty="0" err="1">
                <a:solidFill>
                  <a:srgbClr val="0000FF"/>
                </a:solidFill>
              </a:rPr>
              <a:t>selbst</a:t>
            </a:r>
            <a:r>
              <a:rPr b="0" cap="none" dirty="0">
                <a:solidFill>
                  <a:srgbClr val="0000FF"/>
                </a:solidFill>
              </a:rPr>
              <a:t> </a:t>
            </a:r>
            <a:r>
              <a:rPr b="0" cap="none" dirty="0" err="1">
                <a:solidFill>
                  <a:srgbClr val="0000FF"/>
                </a:solidFill>
              </a:rPr>
              <a:t>damit</a:t>
            </a:r>
            <a:r>
              <a:rPr b="0" cap="none" dirty="0">
                <a:solidFill>
                  <a:srgbClr val="0000FF"/>
                </a:solidFill>
              </a:rPr>
              <a:t> </a:t>
            </a:r>
            <a:r>
              <a:rPr b="0" cap="none" dirty="0" err="1">
                <a:solidFill>
                  <a:srgbClr val="0000FF"/>
                </a:solidFill>
              </a:rPr>
              <a:t>auseinandersetzen</a:t>
            </a:r>
            <a:r>
              <a:rPr dirty="0"/>
              <a:t/>
            </a:r>
            <a:br>
              <a:rPr dirty="0"/>
            </a:br>
            <a:r>
              <a:rPr b="0" cap="none" dirty="0" err="1">
                <a:solidFill>
                  <a:srgbClr val="0000FF"/>
                </a:solidFill>
              </a:rPr>
              <a:t>Viel</a:t>
            </a:r>
            <a:r>
              <a:rPr b="0" cap="none" dirty="0">
                <a:solidFill>
                  <a:srgbClr val="0000FF"/>
                </a:solidFill>
              </a:rPr>
              <a:t> </a:t>
            </a:r>
            <a:r>
              <a:rPr b="0" cap="none" dirty="0" err="1">
                <a:solidFill>
                  <a:srgbClr val="0000FF"/>
                </a:solidFill>
              </a:rPr>
              <a:t>Spaß</a:t>
            </a:r>
            <a:r>
              <a:rPr b="0" cap="none" dirty="0">
                <a:solidFill>
                  <a:srgbClr val="0000FF"/>
                </a:solidFill>
              </a:rPr>
              <a:t> </a:t>
            </a:r>
            <a:r>
              <a:rPr b="0" cap="none" dirty="0" err="1" smtClean="0">
                <a:solidFill>
                  <a:srgbClr val="0000FF"/>
                </a:solidFill>
              </a:rPr>
              <a:t>damit</a:t>
            </a:r>
            <a:r>
              <a:rPr dirty="0"/>
              <a:t/>
            </a:r>
            <a:br>
              <a:rPr dirty="0"/>
            </a:br>
            <a:r>
              <a:rPr b="0" cap="none" dirty="0" err="1" smtClean="0">
                <a:solidFill>
                  <a:srgbClr val="0000FF"/>
                </a:solidFill>
              </a:rPr>
              <a:t>Ich</a:t>
            </a:r>
            <a:r>
              <a:rPr b="0" cap="none" dirty="0" smtClean="0">
                <a:solidFill>
                  <a:srgbClr val="0000FF"/>
                </a:solidFill>
              </a:rPr>
              <a:t> </a:t>
            </a:r>
            <a:r>
              <a:rPr b="0" cap="none" dirty="0" err="1">
                <a:solidFill>
                  <a:srgbClr val="0000FF"/>
                </a:solidFill>
              </a:rPr>
              <a:t>bedanke</a:t>
            </a:r>
            <a:r>
              <a:rPr b="0" cap="none" dirty="0">
                <a:solidFill>
                  <a:srgbClr val="0000FF"/>
                </a:solidFill>
              </a:rPr>
              <a:t> </a:t>
            </a:r>
            <a:r>
              <a:rPr b="0" cap="none" dirty="0" err="1">
                <a:solidFill>
                  <a:srgbClr val="0000FF"/>
                </a:solidFill>
              </a:rPr>
              <a:t>mich</a:t>
            </a:r>
            <a:r>
              <a:rPr b="0" cap="none" dirty="0">
                <a:solidFill>
                  <a:srgbClr val="0000FF"/>
                </a:solidFill>
              </a:rPr>
              <a:t> </a:t>
            </a:r>
            <a:r>
              <a:rPr b="0" cap="none" dirty="0" err="1">
                <a:solidFill>
                  <a:srgbClr val="0000FF"/>
                </a:solidFill>
              </a:rPr>
              <a:t>für</a:t>
            </a:r>
            <a:r>
              <a:rPr b="0" cap="none" dirty="0">
                <a:solidFill>
                  <a:srgbClr val="0000FF"/>
                </a:solidFill>
              </a:rPr>
              <a:t> das </a:t>
            </a:r>
            <a:r>
              <a:rPr b="0" cap="none" dirty="0" err="1" smtClean="0">
                <a:solidFill>
                  <a:srgbClr val="0000FF"/>
                </a:solidFill>
              </a:rPr>
              <a:t>Interess</a:t>
            </a:r>
            <a:r>
              <a:rPr lang="de-AT" b="0" cap="none" dirty="0" smtClean="0">
                <a:solidFill>
                  <a:srgbClr val="0000FF"/>
                </a:solidFill>
              </a:rPr>
              <a:t>e</a:t>
            </a:r>
            <a:br>
              <a:rPr lang="de-AT" b="0" cap="none" dirty="0" smtClean="0">
                <a:solidFill>
                  <a:srgbClr val="0000FF"/>
                </a:solidFill>
              </a:rPr>
            </a:br>
            <a:r>
              <a:rPr lang="de-AT" b="1" cap="none" dirty="0" smtClean="0">
                <a:solidFill>
                  <a:srgbClr val="990000"/>
                </a:solidFill>
              </a:rPr>
              <a:t>Andreas </a:t>
            </a:r>
            <a:r>
              <a:rPr lang="de-AT" b="1" cap="none" dirty="0" err="1" smtClean="0">
                <a:solidFill>
                  <a:srgbClr val="990000"/>
                </a:solidFill>
              </a:rPr>
              <a:t>Goldgruber</a:t>
            </a:r>
            <a:endParaRPr b="1" cap="none" dirty="0">
              <a:solidFill>
                <a:srgbClr val="990000"/>
              </a:solidFill>
            </a:endParaRPr>
          </a:p>
        </p:txBody>
      </p:sp>
    </p:spTree>
  </p:cSld>
  <p:clrMapOvr>
    <a:masterClrMapping/>
  </p:clrMapOvr>
  <mc:AlternateContent xmlns:mc="http://schemas.openxmlformats.org/markup-compatibility/2006" xmlns:p14="http://schemas.microsoft.com/office/powerpoint/2010/main">
    <mc:Choice Requires="p14">
      <p:transition spd="slow" p14:dur="1800" advTm="16166">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6166">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obqq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wAMAAOUXAABAHAAAZyYAAAAAAAAmAAAACAAAAIGAAAAXAAAAMAAAABQAAAAAAAAAAAD//wAAAQAAAP//AAABAA=="/>
              </a:ext>
            </a:extLst>
          </p:cNvSpPr>
          <p:nvPr>
            <p:ph type="body" idx="1"/>
          </p:nvPr>
        </p:nvSpPr>
        <p:spPr>
          <a:xfrm>
            <a:off x="609600" y="3884295"/>
            <a:ext cx="3982720" cy="2358390"/>
          </a:xfrm>
          <a:no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200" cap="none">
                <a:solidFill>
                  <a:srgbClr val="7F0000"/>
                </a:solidFill>
                <a:effectLst>
                  <a:outerShdw dist="63500" dir="3600000" algn="tl" rotWithShape="0">
                    <a:srgbClr val="000000">
                      <a:alpha val="40000"/>
                    </a:srgbClr>
                  </a:outerShdw>
                </a:effectLst>
              </a:defRPr>
            </a:pPr>
            <a:r>
              <a:t>Gewährleistungsausschluß</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6Rgu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Ih0AALYJAABARwAAYQ0AAAAAAAAmAAAACAAAAIGAAAAAAAAAMAAAABQAAAAAAAAAAAD//wAAAQAAAP//AAABAA=="/>
              </a:ext>
            </a:extLst>
          </p:cNvSpPr>
          <p:nvPr>
            <p:ph type="body" idx="3"/>
          </p:nvPr>
        </p:nvSpPr>
        <p:spPr>
          <a:xfrm>
            <a:off x="4735830" y="1578610"/>
            <a:ext cx="6846570" cy="596265"/>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3000" cap="none">
                <a:solidFill>
                  <a:srgbClr val="7F0000"/>
                </a:solidFill>
              </a:defRPr>
            </a:pPr>
            <a:r>
              <a:rPr dirty="0"/>
              <a:t>Der </a:t>
            </a:r>
            <a:r>
              <a:rPr dirty="0" err="1"/>
              <a:t>Autor</a:t>
            </a:r>
            <a:r>
              <a:rPr dirty="0"/>
              <a:t> </a:t>
            </a:r>
            <a:r>
              <a:rPr dirty="0" err="1"/>
              <a:t>übernimmt</a:t>
            </a:r>
            <a:r>
              <a:rPr dirty="0"/>
              <a:t> </a:t>
            </a:r>
            <a:r>
              <a:rPr dirty="0" err="1"/>
              <a:t>keine</a:t>
            </a:r>
            <a:r>
              <a:rPr dirty="0"/>
              <a:t> </a:t>
            </a:r>
            <a:r>
              <a:rPr dirty="0" err="1"/>
              <a:t>Haftung</a:t>
            </a:r>
            <a:r>
              <a:rPr dirty="0"/>
              <a:t>, </a:t>
            </a:r>
            <a:r>
              <a:rPr dirty="0" err="1"/>
              <a:t>wenn</a:t>
            </a:r>
            <a:r>
              <a:rPr dirty="0"/>
              <a:t> </a:t>
            </a:r>
            <a:r>
              <a:rPr dirty="0" err="1"/>
              <a:t>jemand</a:t>
            </a:r>
            <a:r>
              <a:rPr dirty="0"/>
              <a:t> </a:t>
            </a:r>
            <a:r>
              <a:rPr dirty="0" err="1"/>
              <a:t>nach</a:t>
            </a:r>
            <a:r>
              <a:rPr dirty="0"/>
              <a:t> </a:t>
            </a:r>
            <a:r>
              <a:rPr dirty="0" err="1"/>
              <a:t>dieser</a:t>
            </a:r>
            <a:r>
              <a:rPr dirty="0"/>
              <a:t> </a:t>
            </a:r>
            <a:r>
              <a:rPr dirty="0" err="1"/>
              <a:t>Anleitung</a:t>
            </a:r>
            <a:r>
              <a:rPr dirty="0"/>
              <a:t> </a:t>
            </a:r>
            <a:r>
              <a:rPr dirty="0" err="1"/>
              <a:t>vorgeht</a:t>
            </a:r>
            <a:r>
              <a:rPr dirty="0"/>
              <a:t> und </a:t>
            </a:r>
            <a:r>
              <a:rPr dirty="0" err="1"/>
              <a:t>Schaden</a:t>
            </a:r>
            <a:r>
              <a:rPr dirty="0"/>
              <a:t> </a:t>
            </a:r>
            <a:r>
              <a:rPr dirty="0" err="1"/>
              <a:t>erleidet</a:t>
            </a:r>
            <a:endParaRPr dirty="0"/>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TA6u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Ih0AAGANAABARwAAKygAAAAAAAAmAAAACAAAAAEAAAAAAAAAMAAAABQAAAAAAAAAAAD//wAAAQAAAP//AAABAA=="/>
              </a:ext>
            </a:extLst>
          </p:cNvSpPr>
          <p:nvPr>
            <p:ph type="body" idx="4"/>
          </p:nvPr>
        </p:nvSpPr>
        <p:spPr>
          <a:xfrm>
            <a:off x="4735830" y="2174240"/>
            <a:ext cx="6846570" cy="4355465"/>
          </a:xfrm>
        </p:spPr>
        <p:txBody>
          <a:bodyPr/>
          <a:lstStyle/>
          <a:p>
            <a:pPr>
              <a:defRPr sz="2600" b="1" cap="none">
                <a:solidFill>
                  <a:srgbClr val="0000FF"/>
                </a:solidFill>
              </a:defRPr>
            </a:pPr>
            <a:r>
              <a:rPr dirty="0" err="1" smtClean="0"/>
              <a:t>Diese</a:t>
            </a:r>
            <a:r>
              <a:rPr lang="de-AT" dirty="0" smtClean="0"/>
              <a:t>r</a:t>
            </a:r>
            <a:r>
              <a:rPr dirty="0" smtClean="0"/>
              <a:t> </a:t>
            </a:r>
            <a:r>
              <a:rPr dirty="0" err="1"/>
              <a:t>Bericht</a:t>
            </a:r>
            <a:r>
              <a:rPr dirty="0"/>
              <a:t> </a:t>
            </a:r>
            <a:r>
              <a:rPr dirty="0" err="1"/>
              <a:t>ist</a:t>
            </a:r>
            <a:r>
              <a:rPr dirty="0"/>
              <a:t> </a:t>
            </a:r>
            <a:r>
              <a:rPr dirty="0" err="1"/>
              <a:t>entstanden</a:t>
            </a:r>
            <a:r>
              <a:rPr dirty="0"/>
              <a:t> </a:t>
            </a:r>
            <a:r>
              <a:rPr dirty="0" err="1"/>
              <a:t>durch</a:t>
            </a:r>
            <a:r>
              <a:rPr dirty="0"/>
              <a:t> die </a:t>
            </a:r>
            <a:r>
              <a:rPr dirty="0" err="1"/>
              <a:t>Erfahrung</a:t>
            </a:r>
            <a:r>
              <a:rPr dirty="0"/>
              <a:t> </a:t>
            </a:r>
            <a:r>
              <a:rPr dirty="0" err="1"/>
              <a:t>beim</a:t>
            </a:r>
            <a:r>
              <a:rPr dirty="0"/>
              <a:t> </a:t>
            </a:r>
            <a:r>
              <a:rPr dirty="0" err="1"/>
              <a:t>Kauf</a:t>
            </a:r>
            <a:r>
              <a:rPr dirty="0"/>
              <a:t> </a:t>
            </a:r>
            <a:r>
              <a:rPr dirty="0" err="1"/>
              <a:t>einer</a:t>
            </a:r>
            <a:r>
              <a:rPr dirty="0"/>
              <a:t> </a:t>
            </a:r>
            <a:r>
              <a:rPr dirty="0" err="1"/>
              <a:t>gebrauchten</a:t>
            </a:r>
            <a:r>
              <a:rPr dirty="0"/>
              <a:t> Yacht</a:t>
            </a:r>
          </a:p>
          <a:p>
            <a:pPr>
              <a:defRPr sz="2600" b="1" cap="none">
                <a:solidFill>
                  <a:srgbClr val="7F0000"/>
                </a:solidFill>
              </a:defRPr>
            </a:pPr>
            <a:r>
              <a:rPr dirty="0" err="1"/>
              <a:t>Ein</a:t>
            </a:r>
            <a:r>
              <a:rPr dirty="0"/>
              <a:t> </a:t>
            </a:r>
            <a:r>
              <a:rPr dirty="0" err="1"/>
              <a:t>Yachtkauf</a:t>
            </a:r>
            <a:r>
              <a:rPr dirty="0"/>
              <a:t> </a:t>
            </a:r>
            <a:r>
              <a:rPr dirty="0" err="1"/>
              <a:t>steht</a:t>
            </a:r>
            <a:r>
              <a:rPr dirty="0"/>
              <a:t> </a:t>
            </a:r>
            <a:r>
              <a:rPr dirty="0" err="1"/>
              <a:t>aber</a:t>
            </a:r>
            <a:r>
              <a:rPr dirty="0"/>
              <a:t> </a:t>
            </a:r>
            <a:r>
              <a:rPr dirty="0" err="1"/>
              <a:t>immer</a:t>
            </a:r>
            <a:r>
              <a:rPr dirty="0"/>
              <a:t> </a:t>
            </a:r>
            <a:r>
              <a:rPr dirty="0" err="1"/>
              <a:t>für</a:t>
            </a:r>
            <a:r>
              <a:rPr dirty="0"/>
              <a:t> </a:t>
            </a:r>
            <a:r>
              <a:rPr dirty="0" err="1"/>
              <a:t>sich</a:t>
            </a:r>
            <a:r>
              <a:rPr dirty="0"/>
              <a:t> </a:t>
            </a:r>
            <a:r>
              <a:rPr dirty="0" err="1"/>
              <a:t>selbst</a:t>
            </a:r>
            <a:endParaRPr dirty="0"/>
          </a:p>
          <a:p>
            <a:pPr>
              <a:defRPr cap="none">
                <a:solidFill>
                  <a:srgbClr val="0000FF"/>
                </a:solidFill>
              </a:defRPr>
            </a:pPr>
            <a:r>
              <a:rPr sz="2600" b="1" cap="none" dirty="0" err="1"/>
              <a:t>Es</a:t>
            </a:r>
            <a:r>
              <a:rPr sz="2600" b="1" cap="none" dirty="0"/>
              <a:t> </a:t>
            </a:r>
            <a:r>
              <a:rPr sz="2600" b="1" cap="none" dirty="0" err="1"/>
              <a:t>kann</a:t>
            </a:r>
            <a:r>
              <a:rPr sz="2600" b="1" cap="none" dirty="0"/>
              <a:t> </a:t>
            </a:r>
            <a:r>
              <a:rPr sz="2600" b="1" cap="none" dirty="0" err="1"/>
              <a:t>somit</a:t>
            </a:r>
            <a:r>
              <a:rPr sz="2600" b="1" cap="none" dirty="0"/>
              <a:t> </a:t>
            </a:r>
            <a:r>
              <a:rPr sz="2600" b="1" cap="none" dirty="0" err="1"/>
              <a:t>kein</a:t>
            </a:r>
            <a:r>
              <a:rPr sz="2600" b="1" cap="none" dirty="0"/>
              <a:t> </a:t>
            </a:r>
            <a:r>
              <a:rPr sz="2600" b="1" cap="none" dirty="0" err="1"/>
              <a:t>Anspruch</a:t>
            </a:r>
            <a:r>
              <a:rPr sz="2600" b="1" cap="none" dirty="0"/>
              <a:t> auf </a:t>
            </a:r>
            <a:r>
              <a:rPr sz="2600" b="1" cap="none" dirty="0" err="1"/>
              <a:t>vollständige</a:t>
            </a:r>
            <a:r>
              <a:rPr sz="2600" b="1" cap="none" dirty="0"/>
              <a:t> </a:t>
            </a:r>
            <a:r>
              <a:rPr sz="2600" b="1" cap="none" dirty="0" err="1"/>
              <a:t>Abdeckung</a:t>
            </a:r>
            <a:r>
              <a:rPr sz="2600" b="1" cap="none" dirty="0"/>
              <a:t> </a:t>
            </a:r>
            <a:r>
              <a:rPr sz="2600" b="1" cap="none" dirty="0" err="1"/>
              <a:t>aller</a:t>
            </a:r>
            <a:r>
              <a:rPr sz="2600" b="1" cap="none" dirty="0"/>
              <a:t> </a:t>
            </a:r>
            <a:r>
              <a:rPr sz="2600" b="1" cap="none" dirty="0" err="1"/>
              <a:t>bestehenden</a:t>
            </a:r>
            <a:r>
              <a:rPr sz="2600" b="1" cap="none" dirty="0"/>
              <a:t> </a:t>
            </a:r>
            <a:r>
              <a:rPr sz="2600" b="1" cap="none" dirty="0" err="1"/>
              <a:t>Fragen</a:t>
            </a:r>
            <a:r>
              <a:rPr sz="2600" b="1" cap="none" dirty="0"/>
              <a:t> </a:t>
            </a:r>
            <a:r>
              <a:rPr sz="2600" b="1" cap="none" dirty="0" err="1"/>
              <a:t>daraus</a:t>
            </a:r>
            <a:r>
              <a:rPr sz="2600" b="1" cap="none" dirty="0"/>
              <a:t> </a:t>
            </a:r>
            <a:r>
              <a:rPr sz="2600" b="1" cap="none" dirty="0" err="1"/>
              <a:t>abgeleitet</a:t>
            </a:r>
            <a:r>
              <a:rPr sz="2600" b="1" cap="none" dirty="0"/>
              <a:t> </a:t>
            </a:r>
            <a:r>
              <a:rPr sz="2600" b="1" cap="none" dirty="0" err="1"/>
              <a:t>werden</a:t>
            </a:r>
            <a:endParaRPr sz="2600" b="1" cap="none" dirty="0"/>
          </a:p>
          <a:p>
            <a:pPr>
              <a:defRPr cap="none">
                <a:solidFill>
                  <a:srgbClr val="0000FF"/>
                </a:solidFill>
              </a:defRPr>
            </a:pPr>
            <a:r>
              <a:rPr sz="2600" b="1" cap="none" dirty="0"/>
              <a:t>Die </a:t>
            </a:r>
            <a:r>
              <a:rPr sz="2600" b="1" cap="none" dirty="0" err="1"/>
              <a:t>hier</a:t>
            </a:r>
            <a:r>
              <a:rPr sz="2600" b="1" cap="none" dirty="0"/>
              <a:t> </a:t>
            </a:r>
            <a:r>
              <a:rPr sz="2600" b="1" cap="none" dirty="0" err="1"/>
              <a:t>getätigten</a:t>
            </a:r>
            <a:r>
              <a:rPr sz="2600" b="1" cap="none" dirty="0"/>
              <a:t> </a:t>
            </a:r>
            <a:r>
              <a:rPr sz="2600" b="1" cap="none" dirty="0" err="1"/>
              <a:t>Tipps</a:t>
            </a:r>
            <a:r>
              <a:rPr sz="2600" b="1" cap="none" dirty="0"/>
              <a:t> und </a:t>
            </a:r>
            <a:r>
              <a:rPr sz="2600" b="1" cap="none" dirty="0" err="1"/>
              <a:t>Anregungen</a:t>
            </a:r>
            <a:r>
              <a:rPr sz="2600" b="1" cap="none" dirty="0"/>
              <a:t> </a:t>
            </a:r>
            <a:r>
              <a:rPr sz="2600" b="1" cap="none" dirty="0" err="1"/>
              <a:t>dürfen</a:t>
            </a:r>
            <a:r>
              <a:rPr sz="2600" b="1" cap="none" dirty="0"/>
              <a:t> </a:t>
            </a:r>
            <a:r>
              <a:rPr sz="2600" b="1" cap="none" dirty="0" err="1"/>
              <a:t>nicht</a:t>
            </a:r>
            <a:r>
              <a:rPr sz="2600" b="1" cap="none" dirty="0"/>
              <a:t> </a:t>
            </a:r>
            <a:r>
              <a:rPr sz="2600" b="1" cap="none" dirty="0" err="1"/>
              <a:t>als</a:t>
            </a:r>
            <a:r>
              <a:rPr sz="2600" b="1" cap="none" dirty="0"/>
              <a:t> Absolut </a:t>
            </a:r>
            <a:r>
              <a:rPr sz="2600" b="1" cap="none" dirty="0" err="1"/>
              <a:t>angesehen</a:t>
            </a:r>
            <a:r>
              <a:rPr sz="2600" b="1" cap="none" dirty="0"/>
              <a:t> </a:t>
            </a:r>
            <a:r>
              <a:rPr sz="2600" b="1" cap="none" dirty="0" err="1"/>
              <a:t>werden</a:t>
            </a:r>
            <a:r>
              <a:rPr sz="2600" b="1" cap="none" dirty="0"/>
              <a:t>, und </a:t>
            </a:r>
            <a:r>
              <a:rPr sz="2600" b="1" cap="none" dirty="0" err="1" smtClean="0"/>
              <a:t>müssen</a:t>
            </a:r>
            <a:r>
              <a:rPr sz="2600" b="1" cap="none" dirty="0" smtClean="0"/>
              <a:t> </a:t>
            </a:r>
            <a:r>
              <a:rPr sz="2600" b="1" cap="none" dirty="0"/>
              <a:t>auf </a:t>
            </a:r>
            <a:r>
              <a:rPr sz="2600" b="1" cap="none" dirty="0" err="1"/>
              <a:t>alle</a:t>
            </a:r>
            <a:r>
              <a:rPr sz="2600" b="1" cap="none" dirty="0"/>
              <a:t> </a:t>
            </a:r>
            <a:r>
              <a:rPr sz="2600" b="1" cap="none" dirty="0" err="1"/>
              <a:t>Fälle</a:t>
            </a:r>
            <a:r>
              <a:rPr sz="2600" b="1" cap="none" dirty="0"/>
              <a:t> </a:t>
            </a:r>
            <a:r>
              <a:rPr sz="2600" b="1" cap="none" dirty="0" err="1"/>
              <a:t>durch</a:t>
            </a:r>
            <a:r>
              <a:rPr sz="2600" b="1" cap="none" dirty="0"/>
              <a:t> </a:t>
            </a:r>
            <a:r>
              <a:rPr sz="2600" b="1" cap="none" dirty="0" err="1"/>
              <a:t>eigene</a:t>
            </a:r>
            <a:r>
              <a:rPr sz="2600" b="1" cap="none" dirty="0"/>
              <a:t> </a:t>
            </a:r>
            <a:r>
              <a:rPr sz="2600" b="1" cap="none" dirty="0" err="1"/>
              <a:t>Recherche</a:t>
            </a:r>
            <a:r>
              <a:rPr sz="2600" b="1" cap="none" dirty="0"/>
              <a:t> auf </a:t>
            </a:r>
            <a:r>
              <a:rPr sz="2600" b="1" cap="none" dirty="0" err="1"/>
              <a:t>Richtigkeit</a:t>
            </a:r>
            <a:r>
              <a:rPr sz="2600" b="1" cap="none" dirty="0"/>
              <a:t> </a:t>
            </a:r>
            <a:r>
              <a:rPr sz="2600" b="1" cap="none" dirty="0" err="1"/>
              <a:t>überprüft</a:t>
            </a:r>
            <a:r>
              <a:rPr sz="2600" b="1" cap="none" dirty="0"/>
              <a:t> </a:t>
            </a:r>
            <a:r>
              <a:rPr sz="2600" b="1" cap="none" dirty="0" err="1"/>
              <a:t>werden</a:t>
            </a:r>
            <a:r>
              <a:rPr sz="2600" b="1" cap="none" dirty="0"/>
              <a:t>. </a:t>
            </a:r>
            <a:r>
              <a:rPr dirty="0"/>
              <a:t/>
            </a:r>
            <a:br>
              <a:rPr dirty="0"/>
            </a:br>
            <a:r>
              <a:rPr dirty="0"/>
              <a:t/>
            </a:r>
            <a:br>
              <a:rPr dirty="0"/>
            </a:br>
            <a:endParaRPr sz="2600" b="1" cap="none" dirty="0"/>
          </a:p>
        </p:txBody>
      </p:sp>
    </p:spTree>
    <p:extLst>
      <p:ext uri="{BB962C8B-B14F-4D97-AF65-F5344CB8AC3E}">
        <p14:creationId xmlns:p14="http://schemas.microsoft.com/office/powerpoint/2010/main" val="3098468971"/>
      </p:ext>
    </p:extLst>
  </p:cSld>
  <p:clrMapOvr>
    <a:masterClrMapping/>
  </p:clrMapOvr>
  <mc:AlternateContent xmlns:mc="http://schemas.openxmlformats.org/markup-compatibility/2006" xmlns:p14="http://schemas.microsoft.com/office/powerpoint/2010/main">
    <mc:Choice Requires="p14">
      <p:transition spd="slow" p14:dur="1800" advTm="26777">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6777">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m7q1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GMZ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OUXAABAHAAAKygAABAAAAAmAAAACAAAAIGAAAAAAAAAMAAAABQAAAAAAAAAAAD//wAAAQAAAP//AAABAA=="/>
              </a:ext>
            </a:extLst>
          </p:cNvSpPr>
          <p:nvPr>
            <p:ph type="body" idx="1"/>
          </p:nvPr>
        </p:nvSpPr>
        <p:spPr>
          <a:xfrm>
            <a:off x="609600" y="3884295"/>
            <a:ext cx="3982720" cy="264541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Worüber spreche ich:</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HsfV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Wie komme ich zu meiner Traum-Segelyacht?</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6efq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MMAABARwAAKygAABAAAAAmAAAACAAAAAEAAAAXAAAAMAAAABQAAAAAAAAAAAD//wAAAQAAAP//AAABAA=="/>
              </a:ext>
            </a:extLst>
          </p:cNvSpPr>
          <p:nvPr>
            <p:ph type="body" idx="4"/>
          </p:nvPr>
        </p:nvSpPr>
        <p:spPr>
          <a:xfrm>
            <a:off x="4735830" y="2013585"/>
            <a:ext cx="6846570" cy="4516120"/>
          </a:xfrm>
          <a:solidFill>
            <a:srgbClr val="F0960F">
              <a:alpha val="50000"/>
            </a:srgbClr>
          </a:solidFill>
        </p:spPr>
        <p:txBody>
          <a:bodyPr/>
          <a:lstStyle/>
          <a:p>
            <a:pPr>
              <a:defRPr sz="2800" cap="none">
                <a:solidFill>
                  <a:srgbClr val="0000FF"/>
                </a:solidFill>
              </a:defRPr>
            </a:pPr>
            <a:r>
              <a:t>Es gibt vermutlich unendlich viele Möglichkeiten</a:t>
            </a:r>
            <a:br/>
            <a:r>
              <a:t>Ob kommerziell oder privat, finanziell gut abgesichert oder gerade halt leistbar ...</a:t>
            </a:r>
            <a:br/>
            <a:endParaRPr/>
          </a:p>
          <a:p>
            <a:pPr>
              <a:defRPr sz="2800" cap="none">
                <a:solidFill>
                  <a:srgbClr val="0000FF"/>
                </a:solidFill>
              </a:defRPr>
            </a:pPr>
            <a:r>
              <a:t>Jeder Schiffseigner kann zu seinem Schiffskauf seine eigene </a:t>
            </a:r>
            <a:r>
              <a:rPr b="1" cap="none">
                <a:solidFill>
                  <a:srgbClr val="7F0000"/>
                </a:solidFill>
              </a:rPr>
              <a:t>ganz private Geschichte</a:t>
            </a:r>
            <a:r>
              <a:t> erzählen</a:t>
            </a:r>
          </a:p>
          <a:p>
            <a:endParaRPr/>
          </a:p>
          <a:p>
            <a:pPr>
              <a:defRPr cap="none">
                <a:solidFill>
                  <a:schemeClr val="accent2"/>
                </a:solidFill>
              </a:defRPr>
            </a:pPr>
            <a:r>
              <a:rPr sz="3600" b="1" cap="none">
                <a:solidFill>
                  <a:srgbClr val="7F0000"/>
                </a:solidFill>
              </a:rPr>
              <a:t>Ich erzähle Euch von „MEINER“</a:t>
            </a:r>
            <a:r>
              <a:rPr b="1" cap="none"/>
              <a:t> </a:t>
            </a:r>
          </a:p>
        </p:txBody>
      </p:sp>
    </p:spTree>
  </p:cSld>
  <p:clrMapOvr>
    <a:masterClrMapping/>
  </p:clrMapOvr>
  <mc:AlternateContent xmlns:mc="http://schemas.openxmlformats.org/markup-compatibility/2006" xmlns:p14="http://schemas.microsoft.com/office/powerpoint/2010/main">
    <mc:Choice Requires="p14">
      <p:transition spd="slow" p14:dur="1800" advTm="15610">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5610">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B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BB4AAMQBAABkSAAAKygAABAAAAAmAAAACAAAAIEAAAAXAAAAMAAAABQAAAAAAAAAAAD//wAAAQAAAP//AAABAA=="/>
              </a:ext>
            </a:extLst>
          </p:cNvSpPr>
          <p:nvPr>
            <p:ph type="title"/>
          </p:nvPr>
        </p:nvSpPr>
        <p:spPr>
          <a:xfrm>
            <a:off x="4879340" y="287020"/>
            <a:ext cx="6888480" cy="6242685"/>
          </a:xfrm>
          <a:solidFill>
            <a:srgbClr val="F0960F">
              <a:alpha val="50000"/>
            </a:srgbClr>
          </a:solidFill>
        </p:spPr>
        <p:txBody>
          <a:bodyPr vert="horz" wrap="square" numCol="1" spcCol="215900" anchor="t">
            <a:prstTxWarp prst="textNoShape">
              <a:avLst/>
            </a:prstTxWarp>
          </a:bodyPr>
          <a:lstStyle/>
          <a:p>
            <a:pPr algn="l">
              <a:defRPr sz="3600" b="1" cap="none">
                <a:solidFill>
                  <a:srgbClr val="0000FF"/>
                </a:solidFill>
              </a:defRPr>
            </a:pPr>
            <a:r>
              <a:rPr dirty="0" err="1"/>
              <a:t>Nicht</a:t>
            </a:r>
            <a:r>
              <a:rPr dirty="0"/>
              <a:t> der </a:t>
            </a:r>
            <a:r>
              <a:rPr cap="none" dirty="0" err="1">
                <a:solidFill>
                  <a:srgbClr val="7F0000"/>
                </a:solidFill>
              </a:rPr>
              <a:t>Wille</a:t>
            </a:r>
            <a:r>
              <a:rPr dirty="0"/>
              <a:t/>
            </a:r>
            <a:br>
              <a:rPr dirty="0"/>
            </a:br>
            <a:r>
              <a:rPr dirty="0" err="1"/>
              <a:t>ist</a:t>
            </a:r>
            <a:r>
              <a:rPr dirty="0"/>
              <a:t> </a:t>
            </a:r>
            <a:r>
              <a:rPr dirty="0" err="1"/>
              <a:t>unser</a:t>
            </a:r>
            <a:r>
              <a:rPr dirty="0"/>
              <a:t> </a:t>
            </a:r>
            <a:r>
              <a:rPr cap="none" dirty="0" err="1">
                <a:solidFill>
                  <a:srgbClr val="7F0000"/>
                </a:solidFill>
              </a:rPr>
              <a:t>Antrieb</a:t>
            </a:r>
            <a:r>
              <a:rPr cap="none" dirty="0">
                <a:solidFill>
                  <a:srgbClr val="7F0000"/>
                </a:solidFill>
              </a:rPr>
              <a:t>,</a:t>
            </a:r>
            <a:r>
              <a:rPr dirty="0"/>
              <a:t/>
            </a:r>
            <a:br>
              <a:rPr dirty="0"/>
            </a:br>
            <a:r>
              <a:rPr dirty="0" err="1"/>
              <a:t>sondern</a:t>
            </a:r>
            <a:r>
              <a:rPr dirty="0"/>
              <a:t> die </a:t>
            </a:r>
            <a:r>
              <a:rPr cap="none" dirty="0" err="1">
                <a:solidFill>
                  <a:srgbClr val="7F0000"/>
                </a:solidFill>
              </a:rPr>
              <a:t>Vorstellung</a:t>
            </a:r>
            <a:r>
              <a:rPr dirty="0"/>
              <a:t/>
            </a:r>
            <a:br>
              <a:rPr dirty="0"/>
            </a:br>
            <a:endParaRPr cap="none" dirty="0">
              <a:solidFill>
                <a:srgbClr val="7F0000"/>
              </a:solidFill>
            </a:endParaRPr>
          </a:p>
          <a:p>
            <a:pPr algn="l">
              <a:defRPr sz="3600" b="1" cap="none">
                <a:solidFill>
                  <a:srgbClr val="0000FF"/>
                </a:solidFill>
              </a:defRPr>
            </a:pPr>
            <a:r>
              <a:rPr dirty="0" err="1"/>
              <a:t>jedoch</a:t>
            </a:r>
            <a:r>
              <a:rPr dirty="0"/>
              <a:t> -</a:t>
            </a:r>
          </a:p>
          <a:p>
            <a:pPr algn="l">
              <a:defRPr sz="3600" b="1" cap="none">
                <a:solidFill>
                  <a:srgbClr val="0000FF"/>
                </a:solidFill>
              </a:defRPr>
            </a:pPr>
            <a:r>
              <a:rPr cap="none" dirty="0" err="1">
                <a:solidFill>
                  <a:srgbClr val="7F0000"/>
                </a:solidFill>
              </a:rPr>
              <a:t>Vorstellungen</a:t>
            </a:r>
            <a:r>
              <a:rPr dirty="0"/>
              <a:t/>
            </a:r>
            <a:br>
              <a:rPr dirty="0"/>
            </a:br>
            <a:r>
              <a:rPr dirty="0" err="1"/>
              <a:t>verstellen</a:t>
            </a:r>
            <a:r>
              <a:rPr dirty="0"/>
              <a:t> die </a:t>
            </a:r>
            <a:r>
              <a:rPr cap="none" dirty="0" err="1">
                <a:solidFill>
                  <a:srgbClr val="7F0000"/>
                </a:solidFill>
              </a:rPr>
              <a:t>Realität</a:t>
            </a:r>
            <a:r>
              <a:rPr dirty="0"/>
              <a:t> </a:t>
            </a:r>
            <a:br>
              <a:rPr dirty="0"/>
            </a:br>
            <a:r>
              <a:rPr dirty="0"/>
              <a:t/>
            </a:r>
            <a:br>
              <a:rPr dirty="0"/>
            </a:br>
            <a:r>
              <a:rPr dirty="0"/>
              <a:t>und </a:t>
            </a:r>
            <a:r>
              <a:rPr dirty="0" smtClean="0"/>
              <a:t>-</a:t>
            </a:r>
            <a:r>
              <a:rPr lang="de-AT" dirty="0" smtClean="0"/>
              <a:t> </a:t>
            </a:r>
            <a:r>
              <a:rPr dirty="0" smtClean="0"/>
              <a:t>man </a:t>
            </a:r>
            <a:r>
              <a:rPr dirty="0" err="1" smtClean="0"/>
              <a:t>braucht</a:t>
            </a:r>
            <a:r>
              <a:rPr lang="de-AT" dirty="0" smtClean="0"/>
              <a:t> schon</a:t>
            </a:r>
            <a:r>
              <a:rPr dirty="0" smtClean="0"/>
              <a:t> </a:t>
            </a:r>
            <a:r>
              <a:rPr dirty="0"/>
              <a:t>den </a:t>
            </a:r>
            <a:r>
              <a:rPr lang="de-AT" cap="none" dirty="0" smtClean="0">
                <a:solidFill>
                  <a:srgbClr val="7F0000"/>
                </a:solidFill>
              </a:rPr>
              <a:t>unbedingten W</a:t>
            </a:r>
            <a:r>
              <a:rPr cap="none" dirty="0" err="1" smtClean="0">
                <a:solidFill>
                  <a:srgbClr val="7F0000"/>
                </a:solidFill>
              </a:rPr>
              <a:t>illen</a:t>
            </a:r>
            <a:r>
              <a:rPr dirty="0" smtClean="0"/>
              <a:t> </a:t>
            </a:r>
            <a:r>
              <a:rPr dirty="0"/>
              <a:t>um seine </a:t>
            </a:r>
            <a:r>
              <a:rPr cap="none" dirty="0" err="1" smtClean="0">
                <a:solidFill>
                  <a:srgbClr val="7F0000"/>
                </a:solidFill>
              </a:rPr>
              <a:t>Vorstellungen</a:t>
            </a:r>
            <a:r>
              <a:rPr lang="de-AT" dirty="0" smtClean="0">
                <a:solidFill>
                  <a:srgbClr val="0000FF"/>
                </a:solidFill>
              </a:rPr>
              <a:t> </a:t>
            </a:r>
            <a:r>
              <a:rPr dirty="0" err="1" smtClean="0"/>
              <a:t>umzusetzen</a:t>
            </a:r>
            <a:endParaRPr dirty="0"/>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OUXAAAiHQAAsCUAABAAAAAmAAAACAAAAIGAAAAAAAAAMAAAABQAAAAAAAAAAAD//wAAAQAAAP//AAABAA=="/>
              </a:ext>
            </a:extLst>
          </p:cNvSpPr>
          <p:nvPr>
            <p:ph type="body" idx="1"/>
          </p:nvPr>
        </p:nvSpPr>
        <p:spPr>
          <a:xfrm>
            <a:off x="609600" y="3884295"/>
            <a:ext cx="4126230" cy="2242185"/>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lvl="0">
              <a:defRPr sz="4800" cap="none">
                <a:solidFill>
                  <a:srgbClr val="7F0000"/>
                </a:solidFill>
                <a:effectLst>
                  <a:outerShdw dist="63500" dir="3600000" algn="tl" rotWithShape="0">
                    <a:srgbClr val="000000">
                      <a:alpha val="40000"/>
                    </a:srgbClr>
                  </a:outerShdw>
                </a:effectLst>
              </a:defRPr>
            </a:pPr>
            <a:r>
              <a:rPr lang="de-AT" sz="4800" dirty="0" smtClean="0">
                <a:solidFill>
                  <a:srgbClr val="7F0000"/>
                </a:solidFill>
                <a:effectLst>
                  <a:outerShdw dist="63500" dir="3600000" algn="tl" rotWithShape="0">
                    <a:srgbClr val="000000">
                      <a:alpha val="40000"/>
                    </a:srgbClr>
                  </a:outerShdw>
                </a:effectLst>
              </a:rPr>
              <a:t>Alles beginnt mit Selbst-einschätzung</a:t>
            </a:r>
            <a:endParaRPr lang="de-AT" sz="4800" dirty="0">
              <a:solidFill>
                <a:srgbClr val="7F0000"/>
              </a:solidFill>
              <a:effectLst>
                <a:outerShdw dist="63500" dir="3600000" algn="tl" rotWithShape="0">
                  <a:srgbClr val="000000">
                    <a:alpha val="40000"/>
                  </a:srgbClr>
                </a:outerShdw>
              </a:effectLst>
            </a:endParaRP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5h4AALYJAABARwAAYQ0AABAAAAAmAAAACAAAAIGAAAAAAAAAMAAAABQAAAAAAAAAAAD//wAAAQAAAP//AAABAA=="/>
              </a:ext>
            </a:extLst>
          </p:cNvSpPr>
          <p:nvPr>
            <p:ph type="body" idx="3"/>
          </p:nvPr>
        </p:nvSpPr>
        <p:spPr>
          <a:xfrm>
            <a:off x="5022850" y="1578610"/>
            <a:ext cx="6559550" cy="596265"/>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800" advTm="16458">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6458">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Wyv9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solidFill>
                  <a:srgbClr val="7F0000"/>
                </a:solidFill>
              </a:defRPr>
            </a:pPr>
            <a:r>
              <a:t>YACHTKAUF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rPr dirty="0" err="1"/>
              <a:t>Selbst-einschätzung</a:t>
            </a:r>
            <a:endParaRPr dirty="0"/>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QAwAABAAAAAmAAAACAAAAIGAAAAXAAAAMAAAABQAAAAAAAAAAAD//wAAAQAAAP//AAABAA=="/>
              </a:ext>
            </a:extLst>
          </p:cNvSpPr>
          <p:nvPr>
            <p:ph type="body" idx="3"/>
          </p:nvPr>
        </p:nvSpPr>
        <p:spPr>
          <a:xfrm>
            <a:off x="4735830" y="1417320"/>
            <a:ext cx="6846570" cy="574040"/>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4 wesentliche Faktoren</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TQSj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D8MAABARwAAKygAABAAAAAmAAAACAAAAAEAAAAXAAAAMAAAABQAAAAAAAAAAAD//wAAAQAAAP//AAABAA=="/>
              </a:ext>
            </a:extLst>
          </p:cNvSpPr>
          <p:nvPr>
            <p:ph type="body" idx="4"/>
          </p:nvPr>
        </p:nvSpPr>
        <p:spPr>
          <a:xfrm>
            <a:off x="4735830" y="1990725"/>
            <a:ext cx="6846570" cy="4538980"/>
          </a:xfrm>
          <a:solidFill>
            <a:srgbClr val="F0960F">
              <a:alpha val="50000"/>
            </a:srgbClr>
          </a:solidFill>
        </p:spPr>
        <p:txBody>
          <a:bodyPr/>
          <a:lstStyle/>
          <a:p>
            <a:pPr>
              <a:defRPr sz="5600" cap="none">
                <a:solidFill>
                  <a:srgbClr val="0000FF"/>
                </a:solidFill>
              </a:defRPr>
            </a:pPr>
            <a:r>
              <a:rPr sz="3600" b="1" cap="none"/>
              <a:t>Wunsch (Vorstellung)</a:t>
            </a:r>
            <a:r>
              <a:t/>
            </a:r>
            <a:br/>
            <a:r>
              <a:rPr sz="2800" cap="none"/>
              <a:t>es muss ein gewisser innerer Antrieb vorhanden sein</a:t>
            </a:r>
          </a:p>
          <a:p>
            <a:pPr>
              <a:defRPr sz="2800" cap="none">
                <a:solidFill>
                  <a:srgbClr val="0000FF"/>
                </a:solidFill>
              </a:defRPr>
            </a:pPr>
            <a:r>
              <a:rPr sz="3600" b="1" cap="none"/>
              <a:t>Typ Mensch (Wille)</a:t>
            </a:r>
            <a:r>
              <a:t/>
            </a:r>
            <a:br/>
            <a:r>
              <a:t>dem einfaches Chartern nicht reicht</a:t>
            </a:r>
          </a:p>
          <a:p>
            <a:pPr>
              <a:defRPr sz="5600" cap="none">
                <a:solidFill>
                  <a:srgbClr val="0000FF"/>
                </a:solidFill>
              </a:defRPr>
            </a:pPr>
            <a:r>
              <a:rPr sz="3600" b="1" cap="none"/>
              <a:t>Zeit (Geduld)</a:t>
            </a:r>
            <a:r>
              <a:t/>
            </a:r>
            <a:br/>
            <a:r>
              <a:rPr sz="2800" cap="none"/>
              <a:t>zum Klarwerden und zur Anwendung</a:t>
            </a:r>
          </a:p>
          <a:p>
            <a:pPr>
              <a:defRPr sz="5600" cap="none">
                <a:solidFill>
                  <a:srgbClr val="0000FF"/>
                </a:solidFill>
              </a:defRPr>
            </a:pPr>
            <a:r>
              <a:rPr sz="3600" b="1" cap="none"/>
              <a:t>Geld (Background)</a:t>
            </a:r>
            <a:r>
              <a:t/>
            </a:r>
            <a:br/>
            <a:r>
              <a:rPr sz="2800" cap="none"/>
              <a:t>ohne gehts leider nicht </a:t>
            </a:r>
          </a:p>
        </p:txBody>
      </p:sp>
    </p:spTree>
  </p:cSld>
  <p:clrMapOvr>
    <a:masterClrMapping/>
  </p:clrMapOvr>
  <mc:AlternateContent xmlns:mc="http://schemas.openxmlformats.org/markup-compatibility/2006" xmlns:p14="http://schemas.microsoft.com/office/powerpoint/2010/main">
    <mc:Choice Requires="p14">
      <p:transition spd="slow" p14:dur="1800" advTm="20344">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0344">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EAgh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solidFill>
                  <a:srgbClr val="7F0000"/>
                </a:solidFill>
              </a:defRPr>
            </a:pPr>
            <a:r>
              <a:t>YACHTKAUF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QA0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GUXAABAHAAAKygAABAAAAAmAAAACAAAAIGAAAAAAAAAMAAAABQAAAAAAAAAAAD//wAAAQAAAP//AAABAA=="/>
              </a:ext>
            </a:extLst>
          </p:cNvSpPr>
          <p:nvPr>
            <p:ph type="body" idx="1"/>
          </p:nvPr>
        </p:nvSpPr>
        <p:spPr>
          <a:xfrm>
            <a:off x="609600" y="3803015"/>
            <a:ext cx="3982720" cy="272669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Selbst-einschätzung</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Bzh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Prozess bis zur Kaufentscheidung</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UAV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r>
              <a:rPr sz="6400" b="1" cap="none">
                <a:solidFill>
                  <a:srgbClr val="0000FF"/>
                </a:solidFill>
              </a:rPr>
              <a:t>Wunsch</a:t>
            </a:r>
            <a:r>
              <a:t/>
            </a:r>
            <a:br/>
            <a:r>
              <a:rPr cap="none">
                <a:solidFill>
                  <a:srgbClr val="0000FF"/>
                </a:solidFill>
              </a:rPr>
              <a:t>Dieser Aspekt ist der, den vermutlich weit mehr haben als die, die ihn auch tatsächlich umsetzen</a:t>
            </a:r>
            <a:r>
              <a:t/>
            </a:r>
            <a:br/>
            <a:r>
              <a:rPr sz="2800" b="1" cap="none">
                <a:solidFill>
                  <a:srgbClr val="7F0000"/>
                </a:solidFill>
              </a:rPr>
              <a:t>Viele würden gerne, schaffen es aber nicht</a:t>
            </a:r>
            <a:r>
              <a:t/>
            </a:r>
            <a:br/>
            <a:r>
              <a:rPr cap="none">
                <a:solidFill>
                  <a:srgbClr val="0000FF"/>
                </a:solidFill>
              </a:rPr>
              <a:t>Familiäre Gründe, berufliche, finanzielle u. zeitliche, manchmal auch gesundheitliche Gründe, ganz egal welche - </a:t>
            </a:r>
            <a:r>
              <a:rPr b="1" cap="none">
                <a:solidFill>
                  <a:srgbClr val="7F0000"/>
                </a:solidFill>
              </a:rPr>
              <a:t>es ist nicht leicht</a:t>
            </a:r>
            <a:r>
              <a:rPr cap="none">
                <a:solidFill>
                  <a:srgbClr val="7F0000"/>
                </a:solidFill>
              </a:rPr>
              <a:t>,</a:t>
            </a:r>
            <a:r>
              <a:rPr cap="none">
                <a:solidFill>
                  <a:srgbClr val="0000FF"/>
                </a:solidFill>
              </a:rPr>
              <a:t> diese einfach hinter sich zu lassen, und</a:t>
            </a:r>
            <a:r>
              <a:rPr b="1" cap="none">
                <a:solidFill>
                  <a:srgbClr val="7F0000"/>
                </a:solidFill>
              </a:rPr>
              <a:t> „Ja“ zu sagen</a:t>
            </a:r>
            <a:r>
              <a:t/>
            </a:r>
            <a:br/>
            <a:r>
              <a:rPr b="1" cap="none">
                <a:solidFill>
                  <a:srgbClr val="7F0000"/>
                </a:solidFill>
              </a:rPr>
              <a:t>Was das angeht, braucht man also  einfach auch sehr viel Glück um ein Kauffenster zu bekommen</a:t>
            </a:r>
          </a:p>
        </p:txBody>
      </p:sp>
    </p:spTree>
  </p:cSld>
  <p:clrMapOvr>
    <a:masterClrMapping/>
  </p:clrMapOvr>
  <mc:AlternateContent xmlns:mc="http://schemas.openxmlformats.org/markup-compatibility/2006" xmlns:p14="http://schemas.microsoft.com/office/powerpoint/2010/main">
    <mc:Choice Requires="p14">
      <p:transition spd="slow" p14:dur="1800" advTm="21917">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21917">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B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ABAABARwAAuAgAABAAAAAmAAAACAAAAAEAAAAXAAAAMAAAABQAAAAAAAAAAAD//wAAAQAAAP//AAABAA=="/>
              </a:ext>
            </a:extLst>
          </p:cNvSpPr>
          <p:nvPr>
            <p:ph type="title"/>
          </p:nvPr>
        </p:nvSpPr>
        <p:spPr>
          <a:xfrm>
            <a:off x="4735830" y="274320"/>
            <a:ext cx="6846570" cy="1143000"/>
          </a:xfrm>
          <a:solidFill>
            <a:srgbClr val="F0960F">
              <a:alpha val="50000"/>
            </a:srgbClr>
          </a:solidFill>
        </p:spPr>
        <p:txBody>
          <a:bodyPr/>
          <a:lstStyle/>
          <a:p>
            <a:pPr algn="l">
              <a:defRPr sz="6400" b="1" cap="none"/>
            </a:pPr>
            <a:r>
              <a:rPr cap="none">
                <a:solidFill>
                  <a:srgbClr val="7F0000"/>
                </a:solidFill>
              </a:rPr>
              <a:t>YACHTKAUF</a:t>
            </a:r>
            <a:r>
              <a:t> </a:t>
            </a:r>
          </a:p>
        </p:txBody>
      </p:sp>
      <p:sp>
        <p:nvSpPr>
          <p:cNvPr id="3" name="Folien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AAAAAAAAAAmcz/DP///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JXpAJ/f38AgICAA8zMzADAwP8Af39/AAAAAAAAAAAAAAAAAAAAAAAAAAAAIQAAABgAAAAUAAAAwAMAAJMXAABAHAAAKygAABAAAAAmAAAACAAAAIGAAAAAAAAAMAAAABQAAAAAAAAAAAD//wAAAQAAAP//AAABAA=="/>
              </a:ext>
            </a:extLst>
          </p:cNvSpPr>
          <p:nvPr>
            <p:ph type="body" idx="1"/>
          </p:nvPr>
        </p:nvSpPr>
        <p:spPr>
          <a:xfrm>
            <a:off x="609600" y="3832225"/>
            <a:ext cx="3982720" cy="26974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sz="4800" cap="none">
                <a:solidFill>
                  <a:srgbClr val="7F0000"/>
                </a:solidFill>
                <a:effectLst>
                  <a:outerShdw dist="63500" dir="3600000" algn="tl" rotWithShape="0">
                    <a:srgbClr val="000000">
                      <a:alpha val="40000"/>
                    </a:srgbClr>
                  </a:outerShdw>
                </a:effectLst>
              </a:defRPr>
            </a:pPr>
            <a:r>
              <a:t>Selbst-einschätzung</a:t>
            </a:r>
          </a:p>
        </p:txBody>
      </p:sp>
      <p:sp>
        <p:nvSpPr>
          <p:cNvPr id="4" name="Folien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C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LgIAABARwAAYwwAABAAAAAmAAAACAAAAIGAAAAXAAAAMAAAABQAAAAAAAAAAAD//wAAAQAAAP//AAABAA=="/>
              </a:ext>
            </a:extLst>
          </p:cNvSpPr>
          <p:nvPr>
            <p:ph type="body" idx="3"/>
          </p:nvPr>
        </p:nvSpPr>
        <p:spPr>
          <a:xfrm>
            <a:off x="4735830" y="1417320"/>
            <a:ext cx="6846570" cy="596265"/>
          </a:xfrm>
          <a:solidFill>
            <a:srgbClr val="F0960F">
              <a:alpha val="50000"/>
            </a:srgbClr>
          </a:solidFill>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defRPr cap="none">
                <a:solidFill>
                  <a:srgbClr val="0000FF"/>
                </a:solidFill>
              </a:defRPr>
            </a:pPr>
            <a:r>
              <a:t>Prozess bis zur Kaufentscheidung</a:t>
            </a:r>
          </a:p>
        </p:txBody>
      </p:sp>
      <p:sp>
        <p:nvSpPr>
          <p:cNvPr id="5" name="Folien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jWvWYxMAAAAlAAAAZAAAAA8BAAAAkAAAAEgAAACQAAAASAAAAAAAAAAAAAAAAAAAAAEAAABQAAAAAAAAAAAA4D8AAAAAAADgPwAAAAAAAOA/AAAAAAAA4D8AAAAAAADgPwAAAAAAAOA/AAAAAAAA4D8AAAAAAADgPwAAAAAAAOA/AAAAAAAA4D8CAAAAjAAAAAEAAAAAAAAA8JYPAP///wgy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JYPAP///wEAAAAAAAAAAAAAAAAAAAAAAAAAAAAAAAAAAAAAAAAAAAJXpAJ/f38AgICAA8zMzADAwP8Af39/AAAAAAAAAAAAAAAAAAAAAAAAAAAAIQAAABgAAAAUAAAAIh0AAGIMAABARwAAKygAAAAAAAAmAAAACAAAAAEAAAAXAAAAMAAAABQAAAAAAAAAAAD//wAAAQAAAP//AAABAA=="/>
              </a:ext>
            </a:extLst>
          </p:cNvSpPr>
          <p:nvPr>
            <p:ph type="body" idx="4"/>
          </p:nvPr>
        </p:nvSpPr>
        <p:spPr>
          <a:xfrm>
            <a:off x="4735830" y="2012950"/>
            <a:ext cx="6846570" cy="4516755"/>
          </a:xfrm>
          <a:solidFill>
            <a:srgbClr val="F0960F">
              <a:alpha val="50000"/>
            </a:srgbClr>
          </a:solidFill>
        </p:spPr>
        <p:txBody>
          <a:bodyPr/>
          <a:lstStyle/>
          <a:p>
            <a:r>
              <a:rPr sz="6400" b="1" cap="none">
                <a:solidFill>
                  <a:srgbClr val="0000FF"/>
                </a:solidFill>
              </a:rPr>
              <a:t>Typ Mensch</a:t>
            </a:r>
          </a:p>
          <a:p>
            <a:r>
              <a:rPr b="1" cap="none">
                <a:solidFill>
                  <a:srgbClr val="0000FF"/>
                </a:solidFill>
              </a:rPr>
              <a:t>man muß auch</a:t>
            </a:r>
            <a:r>
              <a:rPr sz="2800" b="1" cap="none">
                <a:solidFill>
                  <a:srgbClr val="0000FF"/>
                </a:solidFill>
              </a:rPr>
              <a:t> zu jenem Typ Mensch gehören, für den Schiffe zu chartern auf Dauer einfach nicht reicht,</a:t>
            </a:r>
            <a:r>
              <a:rPr sz="2800" b="1" cap="none">
                <a:solidFill>
                  <a:srgbClr val="7F0000"/>
                </a:solidFill>
              </a:rPr>
              <a:t> </a:t>
            </a:r>
            <a:r>
              <a:rPr sz="2800" b="1" cap="none">
                <a:solidFill>
                  <a:srgbClr val="0000FF"/>
                </a:solidFill>
              </a:rPr>
              <a:t>um seiner</a:t>
            </a:r>
            <a:r>
              <a:rPr sz="2800" b="1" cap="none">
                <a:solidFill>
                  <a:srgbClr val="7F0000"/>
                </a:solidFill>
              </a:rPr>
              <a:t> Segelleidenschaft nachzugehen</a:t>
            </a:r>
            <a:r>
              <a:t/>
            </a:r>
            <a:br/>
            <a:endParaRPr sz="2800" b="1" cap="none">
              <a:solidFill>
                <a:srgbClr val="0000FF"/>
              </a:solidFill>
            </a:endParaRPr>
          </a:p>
          <a:p>
            <a:r>
              <a:rPr sz="2800" b="1" cap="none">
                <a:solidFill>
                  <a:srgbClr val="0000FF"/>
                </a:solidFill>
              </a:rPr>
              <a:t>Dieser Typ Mensch</a:t>
            </a:r>
            <a:r>
              <a:t/>
            </a:r>
            <a:br/>
            <a:r>
              <a:rPr sz="2800" b="1" cap="none">
                <a:solidFill>
                  <a:srgbClr val="7F0000"/>
                </a:solidFill>
              </a:rPr>
              <a:t>will auch das Werkzeug besitzen,</a:t>
            </a:r>
            <a:r>
              <a:t/>
            </a:r>
            <a:br/>
            <a:r>
              <a:rPr sz="2800" b="1" cap="none">
                <a:solidFill>
                  <a:srgbClr val="7F0000"/>
                </a:solidFill>
              </a:rPr>
              <a:t>will seine eigene Yacht haben</a:t>
            </a:r>
            <a:endParaRPr b="1" cap="none">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800" advTm="12575">
        <p14:reveal/>
        <p:extLst mod="1">
          <p:ext uri="smNativeData">
            <pr:smNativeData xmlns:p15="http://schemas.microsoft.com/office/powerpoint/2012/main" xmlns:pr="smNativeData" xmlns="smNativeData" val="jWvWYwAAAAAIBwAAAAAAADgAAAABAAAAAAAAAAAAAAAAAAAAAQAAAAAAAAAAAAAAAAAAAAAAAAAAAAAA"/>
          </p:ext>
        </p:extLst>
      </p:transition>
    </mc:Choice>
    <mc:Fallback xmlns="">
      <p:transition spd="slow" advTm="12575">
        <p:fade/>
        <p:extLst mod="1">
          <p:ext uri="smNativeData">
            <pr:smNativeData xmlns:p15="http://schemas.microsoft.com/office/powerpoint/2012/main" xmlns:pr="smNativeData" xmlns="smNativeData" xmlns:p14="http://schemas.microsoft.com/office/powerpoint/2010/main" val="jWvWYwAAAAAIBwAAAAAAADgAAAABAAAAAAAAAAAAAAAAAAAAAQAAAAAAAAAAAAAAAAAAAAAAAAAAAAAA"/>
          </p:ext>
        </p:extLst>
      </p:transition>
    </mc:Fallback>
  </mc:AlternateContent>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a:dk1>
          <a:srgbClr val="007F7F"/>
        </a:dk1>
        <a:lt1>
          <a:srgbClr val="FFFFFF"/>
        </a:lt1>
        <a:dk2>
          <a:srgbClr val="007F7F"/>
        </a:dk2>
        <a:lt2>
          <a:srgbClr val="969696"/>
        </a:lt2>
        <a:accent1>
          <a:srgbClr val="007F7F"/>
        </a:accent1>
        <a:accent2>
          <a:srgbClr val="FF9966"/>
        </a:accent2>
        <a:accent3>
          <a:srgbClr val="535379"/>
        </a:accent3>
        <a:accent4>
          <a:srgbClr val="737359"/>
        </a:accent4>
        <a:accent5>
          <a:srgbClr val="939339"/>
        </a:accent5>
        <a:accent6>
          <a:srgbClr val="B3B319"/>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530091"/>
        </a:dk1>
        <a:lt1>
          <a:srgbClr val="DEF6F1"/>
        </a:lt1>
        <a:dk2>
          <a:srgbClr val="530091"/>
        </a:dk2>
        <a:lt2>
          <a:srgbClr val="969696"/>
        </a:lt2>
        <a:accent1>
          <a:srgbClr val="FFB5FF"/>
        </a:accent1>
        <a:accent2>
          <a:srgbClr val="8DC6FF"/>
        </a:accent2>
        <a:accent3>
          <a:srgbClr val="535379"/>
        </a:accent3>
        <a:accent4>
          <a:srgbClr val="737359"/>
        </a:accent4>
        <a:accent5>
          <a:srgbClr val="939339"/>
        </a:accent5>
        <a:accent6>
          <a:srgbClr val="B3B319"/>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4">
        <a:dk1>
          <a:srgbClr val="4D4D4D"/>
        </a:dk1>
        <a:lt1>
          <a:srgbClr val="B3B3B3"/>
        </a:lt1>
        <a:dk2>
          <a:srgbClr val="4D4D4D"/>
        </a:dk2>
        <a:lt2>
          <a:srgbClr val="777777"/>
        </a:lt2>
        <a:accent1>
          <a:srgbClr val="909082"/>
        </a:accent1>
        <a:accent2>
          <a:srgbClr val="809EA8"/>
        </a:accent2>
        <a:accent3>
          <a:srgbClr val="535379"/>
        </a:accent3>
        <a:accent4>
          <a:srgbClr val="737359"/>
        </a:accent4>
        <a:accent5>
          <a:srgbClr val="939339"/>
        </a:accent5>
        <a:accent6>
          <a:srgbClr val="B3B319"/>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000000"/>
        </a:dk2>
        <a:lt2>
          <a:srgbClr val="777777"/>
        </a:lt2>
        <a:accent1>
          <a:srgbClr val="000000"/>
        </a:accent1>
        <a:accent2>
          <a:srgbClr val="809EA8"/>
        </a:accent2>
        <a:accent3>
          <a:srgbClr val="535379"/>
        </a:accent3>
        <a:accent4>
          <a:srgbClr val="737359"/>
        </a:accent4>
        <a:accent5>
          <a:srgbClr val="939339"/>
        </a:accent5>
        <a:accent6>
          <a:srgbClr val="B3B319"/>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6">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7">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8">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9">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0">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1">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2">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3">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4">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5">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6">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7">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8">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9">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0">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1">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2">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3">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4">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5">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6">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7">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8">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9">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0">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1">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2">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3">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4">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5">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6">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7">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8">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9">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0">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1">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2">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3">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4">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5">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6">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7">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8">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9">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50">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51">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52">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53">
        <a:dk1>
          <a:srgbClr val="0257A4"/>
        </a:dk1>
        <a:lt1>
          <a:srgbClr val="FFFFFF"/>
        </a:lt1>
        <a:dk2>
          <a:srgbClr val="0265BF"/>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0">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7">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8">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9">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0">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7">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8">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9">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0">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7">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Benutzerdefiniert</PresentationFormat>
  <Paragraphs>220</Paragraphs>
  <Slides>36</Slides>
  <Notes>36</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Presentation</vt:lpstr>
      <vt:lpstr>              YACHTKAUF gebrauchte Segelyacht</vt:lpstr>
      <vt:lpstr>PowerPoint-Präsentation</vt:lpstr>
      <vt:lpstr>PowerPoint-Präsentation</vt:lpstr>
      <vt:lpstr>PowerPoint-Präsentation</vt:lpstr>
      <vt:lpstr>YACHTKAUF </vt:lpstr>
      <vt:lpstr>Nicht der Wille ist unser Antrieb, sondern die Vorstellung  jedoch - Vorstellungen verstellen die Realität   und - man braucht schon den unbedingten Willen um seine Vorstellungen umzusetzen</vt:lpstr>
      <vt:lpstr>YACHTKAUF </vt:lpstr>
      <vt:lpstr>YACHTKAUF </vt:lpstr>
      <vt:lpstr>YACHTKAUF </vt:lpstr>
      <vt:lpstr>YACHTKAUF </vt:lpstr>
      <vt:lpstr>YACHTKAUF </vt:lpstr>
      <vt:lpstr>YACHTKAUF </vt:lpstr>
      <vt:lpstr>PowerPoint-Präsentation</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lpstr>YACHTKAUF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YACHTKAUF gebrauchte Segelyacht</dc:title>
  <dc:subject/>
  <dc:creator/>
  <cp:keywords/>
  <dc:description/>
  <cp:lastModifiedBy>Andreas Goldgruber</cp:lastModifiedBy>
  <cp:revision>15</cp:revision>
  <dcterms:created xsi:type="dcterms:W3CDTF">2019-09-06T13:49:15Z</dcterms:created>
  <dcterms:modified xsi:type="dcterms:W3CDTF">2023-01-30T13:19:30Z</dcterms:modified>
</cp:coreProperties>
</file>